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714" r:id="rId3"/>
    <p:sldMasterId id="2147483732" r:id="rId4"/>
    <p:sldMasterId id="2147483750" r:id="rId5"/>
    <p:sldMasterId id="2147483762" r:id="rId6"/>
    <p:sldMasterId id="2147483780" r:id="rId7"/>
    <p:sldMasterId id="2147483816" r:id="rId8"/>
  </p:sldMasterIdLst>
  <p:notesMasterIdLst>
    <p:notesMasterId r:id="rId26"/>
  </p:notesMasterIdLst>
  <p:sldIdLst>
    <p:sldId id="256" r:id="rId9"/>
    <p:sldId id="258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66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9B25"/>
    <a:srgbClr val="CC9900"/>
    <a:srgbClr val="FF9900"/>
    <a:srgbClr val="FD6433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93B2B-C253-4783-BF50-DEF88A8E73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E8522D-3D02-45CA-8ABD-E92C8F20B4FF}">
      <dgm:prSet custT="1"/>
      <dgm:spPr/>
      <dgm:t>
        <a:bodyPr/>
        <a:lstStyle/>
        <a:p>
          <a:pPr algn="ctr"/>
          <a:r>
            <a:rPr lang="en-AU" sz="1500" b="0" i="0" u="sng" dirty="0"/>
            <a:t>Strokes</a:t>
          </a:r>
          <a:r>
            <a:rPr lang="en-AU" sz="1500" b="0" i="0" dirty="0"/>
            <a:t> are critical medical emergencies that arise when blood flow to the brain is blocked or when there is sudden bleeding in the brain. </a:t>
          </a:r>
          <a:endParaRPr lang="en-US" sz="1500" dirty="0"/>
        </a:p>
      </dgm:t>
    </dgm:pt>
    <dgm:pt modelId="{F33F54C7-9AAB-46EA-80DA-A9F09C412F32}" type="parTrans" cxnId="{3BAA1DA8-283F-4173-A7E7-AFBC6E32C804}">
      <dgm:prSet/>
      <dgm:spPr/>
      <dgm:t>
        <a:bodyPr/>
        <a:lstStyle/>
        <a:p>
          <a:endParaRPr lang="en-US"/>
        </a:p>
      </dgm:t>
    </dgm:pt>
    <dgm:pt modelId="{4AB9A82A-EC00-4E87-BE07-8B3A2FE0759F}" type="sibTrans" cxnId="{3BAA1DA8-283F-4173-A7E7-AFBC6E32C804}">
      <dgm:prSet/>
      <dgm:spPr/>
      <dgm:t>
        <a:bodyPr/>
        <a:lstStyle/>
        <a:p>
          <a:endParaRPr lang="en-US"/>
        </a:p>
      </dgm:t>
    </dgm:pt>
    <dgm:pt modelId="{B9BB902F-BAF5-4604-955E-E5F957A46228}">
      <dgm:prSet/>
      <dgm:spPr/>
      <dgm:t>
        <a:bodyPr/>
        <a:lstStyle/>
        <a:p>
          <a:pPr algn="ctr"/>
          <a:r>
            <a:rPr lang="en-AU" b="0" i="0" dirty="0"/>
            <a:t>There are several health conditions that could contribute to strokes, including </a:t>
          </a:r>
          <a:r>
            <a:rPr lang="en-AU" b="0" i="1" dirty="0"/>
            <a:t>diabetes, obesity, high blood pressure</a:t>
          </a:r>
          <a:r>
            <a:rPr lang="en-AU" b="0" i="0" dirty="0"/>
            <a:t>, and </a:t>
          </a:r>
          <a:r>
            <a:rPr lang="en-AU" b="0" i="1" dirty="0"/>
            <a:t>smoking. </a:t>
          </a:r>
          <a:endParaRPr lang="en-US" dirty="0"/>
        </a:p>
      </dgm:t>
    </dgm:pt>
    <dgm:pt modelId="{339F93F4-FF6D-49F6-839C-45249440D103}" type="parTrans" cxnId="{6C4E8826-C807-412F-A5E6-B2B30F40D03D}">
      <dgm:prSet/>
      <dgm:spPr/>
      <dgm:t>
        <a:bodyPr/>
        <a:lstStyle/>
        <a:p>
          <a:endParaRPr lang="en-US"/>
        </a:p>
      </dgm:t>
    </dgm:pt>
    <dgm:pt modelId="{BCAF5DE9-89F2-481C-A86C-699128DAC3C1}" type="sibTrans" cxnId="{6C4E8826-C807-412F-A5E6-B2B30F40D03D}">
      <dgm:prSet/>
      <dgm:spPr/>
      <dgm:t>
        <a:bodyPr/>
        <a:lstStyle/>
        <a:p>
          <a:endParaRPr lang="en-US"/>
        </a:p>
      </dgm:t>
    </dgm:pt>
    <dgm:pt modelId="{1E82841B-4433-40E0-ABD1-87D975FEA7C7}">
      <dgm:prSet/>
      <dgm:spPr/>
      <dgm:t>
        <a:bodyPr/>
        <a:lstStyle/>
        <a:p>
          <a:pPr algn="ctr"/>
          <a:r>
            <a:rPr lang="en-AU" b="0" i="0" dirty="0"/>
            <a:t>The dataset for the project, obtained from the “Kaggle” website, contains medical info on over 5000 patients</a:t>
          </a:r>
          <a:endParaRPr lang="en-US" dirty="0"/>
        </a:p>
      </dgm:t>
    </dgm:pt>
    <dgm:pt modelId="{618EE2DE-6650-4311-90E0-0B30D3D558D8}" type="parTrans" cxnId="{961A5ECC-7343-4A9D-95D0-2B9DE97A012B}">
      <dgm:prSet/>
      <dgm:spPr/>
      <dgm:t>
        <a:bodyPr/>
        <a:lstStyle/>
        <a:p>
          <a:endParaRPr lang="en-US"/>
        </a:p>
      </dgm:t>
    </dgm:pt>
    <dgm:pt modelId="{A4E7303A-8EC7-4C9B-AB2E-0F0A9871D41A}" type="sibTrans" cxnId="{961A5ECC-7343-4A9D-95D0-2B9DE97A012B}">
      <dgm:prSet/>
      <dgm:spPr/>
      <dgm:t>
        <a:bodyPr/>
        <a:lstStyle/>
        <a:p>
          <a:endParaRPr lang="en-US"/>
        </a:p>
      </dgm:t>
    </dgm:pt>
    <dgm:pt modelId="{02D86FB3-F21C-4966-9C2F-557BBA13BEF6}">
      <dgm:prSet/>
      <dgm:spPr/>
      <dgm:t>
        <a:bodyPr/>
        <a:lstStyle/>
        <a:p>
          <a:pPr algn="ctr"/>
          <a:r>
            <a:rPr lang="en-AU" b="0" i="0" dirty="0"/>
            <a:t>The output column is the </a:t>
          </a:r>
          <a:r>
            <a:rPr lang="en-AU" b="0" i="1" dirty="0"/>
            <a:t>“stroke” </a:t>
          </a:r>
          <a:r>
            <a:rPr lang="en-AU" b="0" i="0" dirty="0"/>
            <a:t>column</a:t>
          </a:r>
          <a:endParaRPr lang="en-US" dirty="0"/>
        </a:p>
      </dgm:t>
    </dgm:pt>
    <dgm:pt modelId="{5EB5EB38-773F-4D39-99DA-646740A7E694}" type="parTrans" cxnId="{1D847702-3219-47D1-83A0-CB5F1053CEC2}">
      <dgm:prSet/>
      <dgm:spPr/>
      <dgm:t>
        <a:bodyPr/>
        <a:lstStyle/>
        <a:p>
          <a:endParaRPr lang="en-US"/>
        </a:p>
      </dgm:t>
    </dgm:pt>
    <dgm:pt modelId="{24BF461F-1AA8-4E62-9D88-8DE1581D0274}" type="sibTrans" cxnId="{1D847702-3219-47D1-83A0-CB5F1053CEC2}">
      <dgm:prSet/>
      <dgm:spPr/>
      <dgm:t>
        <a:bodyPr/>
        <a:lstStyle/>
        <a:p>
          <a:endParaRPr lang="en-US"/>
        </a:p>
      </dgm:t>
    </dgm:pt>
    <dgm:pt modelId="{670B9327-3435-4808-A48E-A9BA88908789}">
      <dgm:prSet/>
      <dgm:spPr/>
      <dgm:t>
        <a:bodyPr/>
        <a:lstStyle/>
        <a:p>
          <a:pPr algn="ctr"/>
          <a:r>
            <a:rPr lang="en-AU" b="1" i="0" dirty="0"/>
            <a:t>0 = No Stroke,  1 = Stroke</a:t>
          </a:r>
          <a:endParaRPr lang="en-US" b="1" dirty="0"/>
        </a:p>
      </dgm:t>
    </dgm:pt>
    <dgm:pt modelId="{B743C11C-73F7-41B1-8A10-F3CFFCFD10D0}" type="parTrans" cxnId="{FCB7C996-DB43-4D9F-9BAC-5A8540F4908E}">
      <dgm:prSet/>
      <dgm:spPr/>
      <dgm:t>
        <a:bodyPr/>
        <a:lstStyle/>
        <a:p>
          <a:endParaRPr lang="en-US"/>
        </a:p>
      </dgm:t>
    </dgm:pt>
    <dgm:pt modelId="{7A4349E1-394F-4ECD-8F50-AF0634F3C56F}" type="sibTrans" cxnId="{FCB7C996-DB43-4D9F-9BAC-5A8540F4908E}">
      <dgm:prSet/>
      <dgm:spPr/>
      <dgm:t>
        <a:bodyPr/>
        <a:lstStyle/>
        <a:p>
          <a:endParaRPr lang="en-US"/>
        </a:p>
      </dgm:t>
    </dgm:pt>
    <dgm:pt modelId="{FBE6259F-6112-46F7-BFDA-35F758A95947}" type="pres">
      <dgm:prSet presAssocID="{0E393B2B-C253-4783-BF50-DEF88A8E7398}" presName="linear" presStyleCnt="0">
        <dgm:presLayoutVars>
          <dgm:animLvl val="lvl"/>
          <dgm:resizeHandles val="exact"/>
        </dgm:presLayoutVars>
      </dgm:prSet>
      <dgm:spPr/>
    </dgm:pt>
    <dgm:pt modelId="{F8CE9E7D-6705-49A6-80ED-07F1E687C19B}" type="pres">
      <dgm:prSet presAssocID="{B5E8522D-3D02-45CA-8ABD-E92C8F20B4FF}" presName="parentText" presStyleLbl="node1" presStyleIdx="0" presStyleCnt="5" custScaleY="172946">
        <dgm:presLayoutVars>
          <dgm:chMax val="0"/>
          <dgm:bulletEnabled val="1"/>
        </dgm:presLayoutVars>
      </dgm:prSet>
      <dgm:spPr/>
    </dgm:pt>
    <dgm:pt modelId="{495C4061-07BC-41F7-ACE2-7ECBDE4AE513}" type="pres">
      <dgm:prSet presAssocID="{4AB9A82A-EC00-4E87-BE07-8B3A2FE0759F}" presName="spacer" presStyleCnt="0"/>
      <dgm:spPr/>
    </dgm:pt>
    <dgm:pt modelId="{CAB55486-4438-4471-8B34-26BFBE34FA61}" type="pres">
      <dgm:prSet presAssocID="{B9BB902F-BAF5-4604-955E-E5F957A462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2D66968-A045-47F5-925D-96BFDE7AD6FD}" type="pres">
      <dgm:prSet presAssocID="{BCAF5DE9-89F2-481C-A86C-699128DAC3C1}" presName="spacer" presStyleCnt="0"/>
      <dgm:spPr/>
    </dgm:pt>
    <dgm:pt modelId="{07C12CBA-8278-49CC-A8F7-D87FF171BAA3}" type="pres">
      <dgm:prSet presAssocID="{1E82841B-4433-40E0-ABD1-87D975FEA7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D9D36BA-7D4D-446C-A374-B7CD4954F873}" type="pres">
      <dgm:prSet presAssocID="{A4E7303A-8EC7-4C9B-AB2E-0F0A9871D41A}" presName="spacer" presStyleCnt="0"/>
      <dgm:spPr/>
    </dgm:pt>
    <dgm:pt modelId="{FE66473B-5C92-4F27-9078-21BB3C8A8636}" type="pres">
      <dgm:prSet presAssocID="{02D86FB3-F21C-4966-9C2F-557BBA13BE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D7C9C91-0876-44BC-B299-59AE889F709B}" type="pres">
      <dgm:prSet presAssocID="{24BF461F-1AA8-4E62-9D88-8DE1581D0274}" presName="spacer" presStyleCnt="0"/>
      <dgm:spPr/>
    </dgm:pt>
    <dgm:pt modelId="{4917B4F1-B596-4839-AA90-D9DE525E358B}" type="pres">
      <dgm:prSet presAssocID="{670B9327-3435-4808-A48E-A9BA88908789}" presName="parentText" presStyleLbl="node1" presStyleIdx="4" presStyleCnt="5" custScaleY="146788">
        <dgm:presLayoutVars>
          <dgm:chMax val="0"/>
          <dgm:bulletEnabled val="1"/>
        </dgm:presLayoutVars>
      </dgm:prSet>
      <dgm:spPr/>
    </dgm:pt>
  </dgm:ptLst>
  <dgm:cxnLst>
    <dgm:cxn modelId="{1D847702-3219-47D1-83A0-CB5F1053CEC2}" srcId="{0E393B2B-C253-4783-BF50-DEF88A8E7398}" destId="{02D86FB3-F21C-4966-9C2F-557BBA13BEF6}" srcOrd="3" destOrd="0" parTransId="{5EB5EB38-773F-4D39-99DA-646740A7E694}" sibTransId="{24BF461F-1AA8-4E62-9D88-8DE1581D0274}"/>
    <dgm:cxn modelId="{5C45CD24-1358-4C26-8718-2C87F9345AF4}" type="presOf" srcId="{B5E8522D-3D02-45CA-8ABD-E92C8F20B4FF}" destId="{F8CE9E7D-6705-49A6-80ED-07F1E687C19B}" srcOrd="0" destOrd="0" presId="urn:microsoft.com/office/officeart/2005/8/layout/vList2"/>
    <dgm:cxn modelId="{C0545426-9DD8-4B1C-B4A5-D3367F11BDF6}" type="presOf" srcId="{670B9327-3435-4808-A48E-A9BA88908789}" destId="{4917B4F1-B596-4839-AA90-D9DE525E358B}" srcOrd="0" destOrd="0" presId="urn:microsoft.com/office/officeart/2005/8/layout/vList2"/>
    <dgm:cxn modelId="{6C4E8826-C807-412F-A5E6-B2B30F40D03D}" srcId="{0E393B2B-C253-4783-BF50-DEF88A8E7398}" destId="{B9BB902F-BAF5-4604-955E-E5F957A46228}" srcOrd="1" destOrd="0" parTransId="{339F93F4-FF6D-49F6-839C-45249440D103}" sibTransId="{BCAF5DE9-89F2-481C-A86C-699128DAC3C1}"/>
    <dgm:cxn modelId="{90230B6A-FFE2-4B48-8F0E-9788B5E86B7D}" type="presOf" srcId="{1E82841B-4433-40E0-ABD1-87D975FEA7C7}" destId="{07C12CBA-8278-49CC-A8F7-D87FF171BAA3}" srcOrd="0" destOrd="0" presId="urn:microsoft.com/office/officeart/2005/8/layout/vList2"/>
    <dgm:cxn modelId="{F7DEF26E-766A-4EC9-B002-445E8399803A}" type="presOf" srcId="{B9BB902F-BAF5-4604-955E-E5F957A46228}" destId="{CAB55486-4438-4471-8B34-26BFBE34FA61}" srcOrd="0" destOrd="0" presId="urn:microsoft.com/office/officeart/2005/8/layout/vList2"/>
    <dgm:cxn modelId="{FCB7C996-DB43-4D9F-9BAC-5A8540F4908E}" srcId="{0E393B2B-C253-4783-BF50-DEF88A8E7398}" destId="{670B9327-3435-4808-A48E-A9BA88908789}" srcOrd="4" destOrd="0" parTransId="{B743C11C-73F7-41B1-8A10-F3CFFCFD10D0}" sibTransId="{7A4349E1-394F-4ECD-8F50-AF0634F3C56F}"/>
    <dgm:cxn modelId="{3BAA1DA8-283F-4173-A7E7-AFBC6E32C804}" srcId="{0E393B2B-C253-4783-BF50-DEF88A8E7398}" destId="{B5E8522D-3D02-45CA-8ABD-E92C8F20B4FF}" srcOrd="0" destOrd="0" parTransId="{F33F54C7-9AAB-46EA-80DA-A9F09C412F32}" sibTransId="{4AB9A82A-EC00-4E87-BE07-8B3A2FE0759F}"/>
    <dgm:cxn modelId="{9EA92CCB-3DF8-446F-8962-157E0820D59C}" type="presOf" srcId="{0E393B2B-C253-4783-BF50-DEF88A8E7398}" destId="{FBE6259F-6112-46F7-BFDA-35F758A95947}" srcOrd="0" destOrd="0" presId="urn:microsoft.com/office/officeart/2005/8/layout/vList2"/>
    <dgm:cxn modelId="{961A5ECC-7343-4A9D-95D0-2B9DE97A012B}" srcId="{0E393B2B-C253-4783-BF50-DEF88A8E7398}" destId="{1E82841B-4433-40E0-ABD1-87D975FEA7C7}" srcOrd="2" destOrd="0" parTransId="{618EE2DE-6650-4311-90E0-0B30D3D558D8}" sibTransId="{A4E7303A-8EC7-4C9B-AB2E-0F0A9871D41A}"/>
    <dgm:cxn modelId="{89248CEB-64D8-4C00-95C4-5D15AE856990}" type="presOf" srcId="{02D86FB3-F21C-4966-9C2F-557BBA13BEF6}" destId="{FE66473B-5C92-4F27-9078-21BB3C8A8636}" srcOrd="0" destOrd="0" presId="urn:microsoft.com/office/officeart/2005/8/layout/vList2"/>
    <dgm:cxn modelId="{D0F431AE-1D18-49BB-BD64-07C0074F3347}" type="presParOf" srcId="{FBE6259F-6112-46F7-BFDA-35F758A95947}" destId="{F8CE9E7D-6705-49A6-80ED-07F1E687C19B}" srcOrd="0" destOrd="0" presId="urn:microsoft.com/office/officeart/2005/8/layout/vList2"/>
    <dgm:cxn modelId="{1BAC0496-A332-499C-BB01-BCF6BF3E71B3}" type="presParOf" srcId="{FBE6259F-6112-46F7-BFDA-35F758A95947}" destId="{495C4061-07BC-41F7-ACE2-7ECBDE4AE513}" srcOrd="1" destOrd="0" presId="urn:microsoft.com/office/officeart/2005/8/layout/vList2"/>
    <dgm:cxn modelId="{1176166A-468F-4DF0-85E1-EBC952C14C99}" type="presParOf" srcId="{FBE6259F-6112-46F7-BFDA-35F758A95947}" destId="{CAB55486-4438-4471-8B34-26BFBE34FA61}" srcOrd="2" destOrd="0" presId="urn:microsoft.com/office/officeart/2005/8/layout/vList2"/>
    <dgm:cxn modelId="{421ED4C2-81DB-4B66-8E64-44A31510C0F4}" type="presParOf" srcId="{FBE6259F-6112-46F7-BFDA-35F758A95947}" destId="{32D66968-A045-47F5-925D-96BFDE7AD6FD}" srcOrd="3" destOrd="0" presId="urn:microsoft.com/office/officeart/2005/8/layout/vList2"/>
    <dgm:cxn modelId="{1C1B2D2F-84C3-443B-AA81-52BC9E0984A3}" type="presParOf" srcId="{FBE6259F-6112-46F7-BFDA-35F758A95947}" destId="{07C12CBA-8278-49CC-A8F7-D87FF171BAA3}" srcOrd="4" destOrd="0" presId="urn:microsoft.com/office/officeart/2005/8/layout/vList2"/>
    <dgm:cxn modelId="{675983C6-A735-439B-893C-1E930B805610}" type="presParOf" srcId="{FBE6259F-6112-46F7-BFDA-35F758A95947}" destId="{0D9D36BA-7D4D-446C-A374-B7CD4954F873}" srcOrd="5" destOrd="0" presId="urn:microsoft.com/office/officeart/2005/8/layout/vList2"/>
    <dgm:cxn modelId="{839F71FA-B69B-4559-87F8-B6643D4D9547}" type="presParOf" srcId="{FBE6259F-6112-46F7-BFDA-35F758A95947}" destId="{FE66473B-5C92-4F27-9078-21BB3C8A8636}" srcOrd="6" destOrd="0" presId="urn:microsoft.com/office/officeart/2005/8/layout/vList2"/>
    <dgm:cxn modelId="{0165AB34-963A-483E-B847-2A2A0EB94B88}" type="presParOf" srcId="{FBE6259F-6112-46F7-BFDA-35F758A95947}" destId="{7D7C9C91-0876-44BC-B299-59AE889F709B}" srcOrd="7" destOrd="0" presId="urn:microsoft.com/office/officeart/2005/8/layout/vList2"/>
    <dgm:cxn modelId="{EB671F0F-D7BF-4FD8-BD25-B337C4DC4AD6}" type="presParOf" srcId="{FBE6259F-6112-46F7-BFDA-35F758A95947}" destId="{4917B4F1-B596-4839-AA90-D9DE525E35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4D60A-E832-42FB-AFDC-8C2A7E9F1BD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335AF-8175-4A03-A1D6-F72423E4BDD5}">
      <dgm:prSet custT="1"/>
      <dgm:spPr/>
      <dgm:t>
        <a:bodyPr/>
        <a:lstStyle/>
        <a:p>
          <a:r>
            <a:rPr lang="en-AU" sz="1400" b="0" dirty="0"/>
            <a:t>1. </a:t>
          </a:r>
          <a:r>
            <a:rPr lang="en-AU" sz="1400" b="1" dirty="0"/>
            <a:t>Our Sequential backward elimination process: </a:t>
          </a:r>
          <a:endParaRPr lang="en-US" sz="1400" b="1" dirty="0"/>
        </a:p>
      </dgm:t>
    </dgm:pt>
    <dgm:pt modelId="{53FD1666-FA79-4031-B2D3-3DEF83043267}" type="parTrans" cxnId="{FFFBA82A-5195-46B5-8477-832566790B88}">
      <dgm:prSet/>
      <dgm:spPr/>
      <dgm:t>
        <a:bodyPr/>
        <a:lstStyle/>
        <a:p>
          <a:endParaRPr lang="en-US"/>
        </a:p>
      </dgm:t>
    </dgm:pt>
    <dgm:pt modelId="{DB527E20-8352-4761-A1C7-06F855E7FB29}" type="sibTrans" cxnId="{FFFBA82A-5195-46B5-8477-832566790B88}">
      <dgm:prSet/>
      <dgm:spPr/>
      <dgm:t>
        <a:bodyPr/>
        <a:lstStyle/>
        <a:p>
          <a:endParaRPr lang="en-US"/>
        </a:p>
      </dgm:t>
    </dgm:pt>
    <dgm:pt modelId="{F99C781C-A5D2-4BD2-9501-060A0EE6C086}">
      <dgm:prSet custT="1"/>
      <dgm:spPr/>
      <dgm:t>
        <a:bodyPr/>
        <a:lstStyle/>
        <a:p>
          <a:r>
            <a:rPr lang="en-AU" sz="1400" dirty="0"/>
            <a:t>2. Fit all the features to a Decision Tree model</a:t>
          </a:r>
          <a:endParaRPr lang="en-US" sz="1400" dirty="0"/>
        </a:p>
      </dgm:t>
    </dgm:pt>
    <dgm:pt modelId="{EAB51119-AAE0-4AAD-9021-66C8EBA9C7B5}" type="parTrans" cxnId="{02E896DE-B5E7-4742-9F55-1BFEBC3CB4A0}">
      <dgm:prSet/>
      <dgm:spPr/>
      <dgm:t>
        <a:bodyPr/>
        <a:lstStyle/>
        <a:p>
          <a:endParaRPr lang="en-US"/>
        </a:p>
      </dgm:t>
    </dgm:pt>
    <dgm:pt modelId="{9400CA25-E412-451F-8596-F9D3E9EC798F}" type="sibTrans" cxnId="{02E896DE-B5E7-4742-9F55-1BFEBC3CB4A0}">
      <dgm:prSet/>
      <dgm:spPr/>
      <dgm:t>
        <a:bodyPr/>
        <a:lstStyle/>
        <a:p>
          <a:endParaRPr lang="en-US"/>
        </a:p>
      </dgm:t>
    </dgm:pt>
    <dgm:pt modelId="{0260108B-DEAF-451D-98AA-83D28C33D23D}">
      <dgm:prSet custT="1"/>
      <dgm:spPr/>
      <dgm:t>
        <a:bodyPr/>
        <a:lstStyle/>
        <a:p>
          <a:r>
            <a:rPr lang="en-AU" sz="1300" dirty="0"/>
            <a:t>3. Calculate the performance of these features based on the “Roc AUC” score (with </a:t>
          </a:r>
          <a:r>
            <a:rPr lang="en-AU" sz="1300" dirty="0" err="1"/>
            <a:t>tol</a:t>
          </a:r>
          <a:r>
            <a:rPr lang="en-AU" sz="1300" dirty="0"/>
            <a:t> = 0.03)</a:t>
          </a:r>
          <a:endParaRPr lang="en-US" sz="1300" dirty="0"/>
        </a:p>
      </dgm:t>
    </dgm:pt>
    <dgm:pt modelId="{D3517124-77BD-47EE-B66B-7926CED13D16}" type="parTrans" cxnId="{DA3A1DD0-3B3B-470B-BFFE-42E0F27A9937}">
      <dgm:prSet/>
      <dgm:spPr/>
      <dgm:t>
        <a:bodyPr/>
        <a:lstStyle/>
        <a:p>
          <a:endParaRPr lang="en-US"/>
        </a:p>
      </dgm:t>
    </dgm:pt>
    <dgm:pt modelId="{01DE5B9C-B72B-4DE7-AB04-D622CE98C634}" type="sibTrans" cxnId="{DA3A1DD0-3B3B-470B-BFFE-42E0F27A9937}">
      <dgm:prSet/>
      <dgm:spPr/>
      <dgm:t>
        <a:bodyPr/>
        <a:lstStyle/>
        <a:p>
          <a:endParaRPr lang="en-US"/>
        </a:p>
      </dgm:t>
    </dgm:pt>
    <dgm:pt modelId="{30CF1FFE-6A06-4A5F-BD18-71DD8D130FC8}">
      <dgm:prSet custT="1"/>
      <dgm:spPr/>
      <dgm:t>
        <a:bodyPr/>
        <a:lstStyle/>
        <a:p>
          <a:r>
            <a:rPr lang="en-AU" sz="1300" dirty="0"/>
            <a:t>4. Greedily remove the least relevant features (one at a time) that does not improve the performance of the algorithm. </a:t>
          </a:r>
          <a:endParaRPr lang="en-US" sz="1300" dirty="0"/>
        </a:p>
      </dgm:t>
    </dgm:pt>
    <dgm:pt modelId="{3C5B81E2-F983-4C94-9609-5D32EAB15F0F}" type="parTrans" cxnId="{0DEC71FA-52C2-4937-B809-25C47EF42FAA}">
      <dgm:prSet/>
      <dgm:spPr/>
      <dgm:t>
        <a:bodyPr/>
        <a:lstStyle/>
        <a:p>
          <a:endParaRPr lang="en-US"/>
        </a:p>
      </dgm:t>
    </dgm:pt>
    <dgm:pt modelId="{2984D625-7878-41F7-A535-9E56CACC5DE3}" type="sibTrans" cxnId="{0DEC71FA-52C2-4937-B809-25C47EF42FAA}">
      <dgm:prSet/>
      <dgm:spPr/>
      <dgm:t>
        <a:bodyPr/>
        <a:lstStyle/>
        <a:p>
          <a:endParaRPr lang="en-US"/>
        </a:p>
      </dgm:t>
    </dgm:pt>
    <dgm:pt modelId="{D615E9A2-BEC6-4C23-AD18-3D84609D7C6D}">
      <dgm:prSet custT="1"/>
      <dgm:spPr/>
      <dgm:t>
        <a:bodyPr/>
        <a:lstStyle/>
        <a:p>
          <a:r>
            <a:rPr lang="en-AU" sz="1300" dirty="0"/>
            <a:t>5. Process stops once removing any extra feature would cause the Roc AUC score to drop by 0.03.</a:t>
          </a:r>
          <a:endParaRPr lang="en-US" sz="1300" dirty="0"/>
        </a:p>
      </dgm:t>
    </dgm:pt>
    <dgm:pt modelId="{1E04BAB7-9DA6-4CA9-9E2D-6EDF4CFA5B01}" type="parTrans" cxnId="{FEDCD624-7AB5-45E6-BA72-14576019A929}">
      <dgm:prSet/>
      <dgm:spPr/>
      <dgm:t>
        <a:bodyPr/>
        <a:lstStyle/>
        <a:p>
          <a:endParaRPr lang="en-US"/>
        </a:p>
      </dgm:t>
    </dgm:pt>
    <dgm:pt modelId="{7FD9CDA0-084E-4F8C-8452-9D1051774216}" type="sibTrans" cxnId="{FEDCD624-7AB5-45E6-BA72-14576019A929}">
      <dgm:prSet/>
      <dgm:spPr/>
      <dgm:t>
        <a:bodyPr/>
        <a:lstStyle/>
        <a:p>
          <a:endParaRPr lang="en-US"/>
        </a:p>
      </dgm:t>
    </dgm:pt>
    <dgm:pt modelId="{964DC3DF-162D-487B-8034-5F96411880AD}" type="pres">
      <dgm:prSet presAssocID="{10F4D60A-E832-42FB-AFDC-8C2A7E9F1BDD}" presName="cycle" presStyleCnt="0">
        <dgm:presLayoutVars>
          <dgm:dir/>
          <dgm:resizeHandles val="exact"/>
        </dgm:presLayoutVars>
      </dgm:prSet>
      <dgm:spPr/>
    </dgm:pt>
    <dgm:pt modelId="{DD53D1FF-F811-480A-AE7B-059BAD532978}" type="pres">
      <dgm:prSet presAssocID="{778335AF-8175-4A03-A1D6-F72423E4BDD5}" presName="dummy" presStyleCnt="0"/>
      <dgm:spPr/>
    </dgm:pt>
    <dgm:pt modelId="{5020B374-61D7-42F3-B94C-2C6FA9A03B21}" type="pres">
      <dgm:prSet presAssocID="{778335AF-8175-4A03-A1D6-F72423E4BDD5}" presName="node" presStyleLbl="revTx" presStyleIdx="0" presStyleCnt="5">
        <dgm:presLayoutVars>
          <dgm:bulletEnabled val="1"/>
        </dgm:presLayoutVars>
      </dgm:prSet>
      <dgm:spPr/>
    </dgm:pt>
    <dgm:pt modelId="{A3853D2F-E80C-4DD6-8C17-AF593EFA1F15}" type="pres">
      <dgm:prSet presAssocID="{DB527E20-8352-4761-A1C7-06F855E7FB29}" presName="sibTrans" presStyleLbl="node1" presStyleIdx="0" presStyleCnt="5"/>
      <dgm:spPr/>
    </dgm:pt>
    <dgm:pt modelId="{1C562401-6E84-49B2-9A3E-0D19E6C98831}" type="pres">
      <dgm:prSet presAssocID="{F99C781C-A5D2-4BD2-9501-060A0EE6C086}" presName="dummy" presStyleCnt="0"/>
      <dgm:spPr/>
    </dgm:pt>
    <dgm:pt modelId="{6926FC95-BDB2-4719-93EA-4B85DE90BAF4}" type="pres">
      <dgm:prSet presAssocID="{F99C781C-A5D2-4BD2-9501-060A0EE6C086}" presName="node" presStyleLbl="revTx" presStyleIdx="1" presStyleCnt="5" custScaleX="116413">
        <dgm:presLayoutVars>
          <dgm:bulletEnabled val="1"/>
        </dgm:presLayoutVars>
      </dgm:prSet>
      <dgm:spPr/>
    </dgm:pt>
    <dgm:pt modelId="{3450C94E-CB49-4B26-96B1-E7D698833027}" type="pres">
      <dgm:prSet presAssocID="{9400CA25-E412-451F-8596-F9D3E9EC798F}" presName="sibTrans" presStyleLbl="node1" presStyleIdx="1" presStyleCnt="5" custLinFactNeighborX="2784" custLinFactNeighborY="655"/>
      <dgm:spPr/>
    </dgm:pt>
    <dgm:pt modelId="{ACC88BB2-1B45-4EAB-8AFF-054A7899FCDE}" type="pres">
      <dgm:prSet presAssocID="{0260108B-DEAF-451D-98AA-83D28C33D23D}" presName="dummy" presStyleCnt="0"/>
      <dgm:spPr/>
    </dgm:pt>
    <dgm:pt modelId="{857C036A-D307-4B39-ADD0-CAEE16490EF9}" type="pres">
      <dgm:prSet presAssocID="{0260108B-DEAF-451D-98AA-83D28C33D23D}" presName="node" presStyleLbl="revTx" presStyleIdx="2" presStyleCnt="5" custScaleX="153252" custRadScaleRad="99510" custRadScaleInc="-34856">
        <dgm:presLayoutVars>
          <dgm:bulletEnabled val="1"/>
        </dgm:presLayoutVars>
      </dgm:prSet>
      <dgm:spPr/>
    </dgm:pt>
    <dgm:pt modelId="{A43CC54D-8012-459C-A451-EDB1EC3CFC9E}" type="pres">
      <dgm:prSet presAssocID="{01DE5B9C-B72B-4DE7-AB04-D622CE98C634}" presName="sibTrans" presStyleLbl="node1" presStyleIdx="2" presStyleCnt="5" custLinFactNeighborX="-2277" custLinFactNeighborY="759"/>
      <dgm:spPr/>
    </dgm:pt>
    <dgm:pt modelId="{827583C7-583A-4EB0-B22C-0A543012C1F0}" type="pres">
      <dgm:prSet presAssocID="{30CF1FFE-6A06-4A5F-BD18-71DD8D130FC8}" presName="dummy" presStyleCnt="0"/>
      <dgm:spPr/>
    </dgm:pt>
    <dgm:pt modelId="{30CDB804-A3DF-4442-96E6-D9B121CDBB42}" type="pres">
      <dgm:prSet presAssocID="{30CF1FFE-6A06-4A5F-BD18-71DD8D130FC8}" presName="node" presStyleLbl="revTx" presStyleIdx="3" presStyleCnt="5" custScaleX="171202">
        <dgm:presLayoutVars>
          <dgm:bulletEnabled val="1"/>
        </dgm:presLayoutVars>
      </dgm:prSet>
      <dgm:spPr/>
    </dgm:pt>
    <dgm:pt modelId="{C0B3D3D1-A130-403C-A6CE-26F5E25A4C98}" type="pres">
      <dgm:prSet presAssocID="{2984D625-7878-41F7-A535-9E56CACC5DE3}" presName="sibTrans" presStyleLbl="node1" presStyleIdx="3" presStyleCnt="5"/>
      <dgm:spPr/>
    </dgm:pt>
    <dgm:pt modelId="{08BFE1B9-8EB6-4A03-9B73-CEC7B0CFFD9F}" type="pres">
      <dgm:prSet presAssocID="{D615E9A2-BEC6-4C23-AD18-3D84609D7C6D}" presName="dummy" presStyleCnt="0"/>
      <dgm:spPr/>
    </dgm:pt>
    <dgm:pt modelId="{3CADC530-1A48-4724-BF1F-CAE2BADC32FB}" type="pres">
      <dgm:prSet presAssocID="{D615E9A2-BEC6-4C23-AD18-3D84609D7C6D}" presName="node" presStyleLbl="revTx" presStyleIdx="4" presStyleCnt="5" custScaleX="161057" custRadScaleRad="91668" custRadScaleInc="-51376">
        <dgm:presLayoutVars>
          <dgm:bulletEnabled val="1"/>
        </dgm:presLayoutVars>
      </dgm:prSet>
      <dgm:spPr/>
    </dgm:pt>
    <dgm:pt modelId="{23F64802-5BC4-4002-8894-63C136C9CB30}" type="pres">
      <dgm:prSet presAssocID="{7FD9CDA0-084E-4F8C-8452-9D1051774216}" presName="sibTrans" presStyleLbl="node1" presStyleIdx="4" presStyleCnt="5"/>
      <dgm:spPr/>
    </dgm:pt>
  </dgm:ptLst>
  <dgm:cxnLst>
    <dgm:cxn modelId="{FEDCD624-7AB5-45E6-BA72-14576019A929}" srcId="{10F4D60A-E832-42FB-AFDC-8C2A7E9F1BDD}" destId="{D615E9A2-BEC6-4C23-AD18-3D84609D7C6D}" srcOrd="4" destOrd="0" parTransId="{1E04BAB7-9DA6-4CA9-9E2D-6EDF4CFA5B01}" sibTransId="{7FD9CDA0-084E-4F8C-8452-9D1051774216}"/>
    <dgm:cxn modelId="{FFFBA82A-5195-46B5-8477-832566790B88}" srcId="{10F4D60A-E832-42FB-AFDC-8C2A7E9F1BDD}" destId="{778335AF-8175-4A03-A1D6-F72423E4BDD5}" srcOrd="0" destOrd="0" parTransId="{53FD1666-FA79-4031-B2D3-3DEF83043267}" sibTransId="{DB527E20-8352-4761-A1C7-06F855E7FB29}"/>
    <dgm:cxn modelId="{1D34DD65-259A-43DF-9FDC-70B19A0238C5}" type="presOf" srcId="{01DE5B9C-B72B-4DE7-AB04-D622CE98C634}" destId="{A43CC54D-8012-459C-A451-EDB1EC3CFC9E}" srcOrd="0" destOrd="0" presId="urn:microsoft.com/office/officeart/2005/8/layout/cycle1"/>
    <dgm:cxn modelId="{86F63F4D-5BF5-4616-8E99-B94669AE5155}" type="presOf" srcId="{DB527E20-8352-4761-A1C7-06F855E7FB29}" destId="{A3853D2F-E80C-4DD6-8C17-AF593EFA1F15}" srcOrd="0" destOrd="0" presId="urn:microsoft.com/office/officeart/2005/8/layout/cycle1"/>
    <dgm:cxn modelId="{5C820077-9D3D-495C-A28F-3D4F6E1B38E6}" type="presOf" srcId="{778335AF-8175-4A03-A1D6-F72423E4BDD5}" destId="{5020B374-61D7-42F3-B94C-2C6FA9A03B21}" srcOrd="0" destOrd="0" presId="urn:microsoft.com/office/officeart/2005/8/layout/cycle1"/>
    <dgm:cxn modelId="{630F305A-CFFB-41A2-810D-BA0F1F28505E}" type="presOf" srcId="{10F4D60A-E832-42FB-AFDC-8C2A7E9F1BDD}" destId="{964DC3DF-162D-487B-8034-5F96411880AD}" srcOrd="0" destOrd="0" presId="urn:microsoft.com/office/officeart/2005/8/layout/cycle1"/>
    <dgm:cxn modelId="{A0C33E81-83AC-4B4E-8665-45EAADBA1F3B}" type="presOf" srcId="{0260108B-DEAF-451D-98AA-83D28C33D23D}" destId="{857C036A-D307-4B39-ADD0-CAEE16490EF9}" srcOrd="0" destOrd="0" presId="urn:microsoft.com/office/officeart/2005/8/layout/cycle1"/>
    <dgm:cxn modelId="{27707781-777E-4BBE-8105-C40CDB65C79C}" type="presOf" srcId="{7FD9CDA0-084E-4F8C-8452-9D1051774216}" destId="{23F64802-5BC4-4002-8894-63C136C9CB30}" srcOrd="0" destOrd="0" presId="urn:microsoft.com/office/officeart/2005/8/layout/cycle1"/>
    <dgm:cxn modelId="{7BA3788E-D7A6-47BF-8A66-21AC629CE8EE}" type="presOf" srcId="{2984D625-7878-41F7-A535-9E56CACC5DE3}" destId="{C0B3D3D1-A130-403C-A6CE-26F5E25A4C98}" srcOrd="0" destOrd="0" presId="urn:microsoft.com/office/officeart/2005/8/layout/cycle1"/>
    <dgm:cxn modelId="{FCD3CC9D-8D5B-45A3-8730-29577A9964DC}" type="presOf" srcId="{F99C781C-A5D2-4BD2-9501-060A0EE6C086}" destId="{6926FC95-BDB2-4719-93EA-4B85DE90BAF4}" srcOrd="0" destOrd="0" presId="urn:microsoft.com/office/officeart/2005/8/layout/cycle1"/>
    <dgm:cxn modelId="{666B98CC-ED26-47BB-B688-9D0FB399858A}" type="presOf" srcId="{30CF1FFE-6A06-4A5F-BD18-71DD8D130FC8}" destId="{30CDB804-A3DF-4442-96E6-D9B121CDBB42}" srcOrd="0" destOrd="0" presId="urn:microsoft.com/office/officeart/2005/8/layout/cycle1"/>
    <dgm:cxn modelId="{DA3A1DD0-3B3B-470B-BFFE-42E0F27A9937}" srcId="{10F4D60A-E832-42FB-AFDC-8C2A7E9F1BDD}" destId="{0260108B-DEAF-451D-98AA-83D28C33D23D}" srcOrd="2" destOrd="0" parTransId="{D3517124-77BD-47EE-B66B-7926CED13D16}" sibTransId="{01DE5B9C-B72B-4DE7-AB04-D622CE98C634}"/>
    <dgm:cxn modelId="{E50B35D4-5B92-489A-9CF8-3E5A9B84C383}" type="presOf" srcId="{D615E9A2-BEC6-4C23-AD18-3D84609D7C6D}" destId="{3CADC530-1A48-4724-BF1F-CAE2BADC32FB}" srcOrd="0" destOrd="0" presId="urn:microsoft.com/office/officeart/2005/8/layout/cycle1"/>
    <dgm:cxn modelId="{02E896DE-B5E7-4742-9F55-1BFEBC3CB4A0}" srcId="{10F4D60A-E832-42FB-AFDC-8C2A7E9F1BDD}" destId="{F99C781C-A5D2-4BD2-9501-060A0EE6C086}" srcOrd="1" destOrd="0" parTransId="{EAB51119-AAE0-4AAD-9021-66C8EBA9C7B5}" sibTransId="{9400CA25-E412-451F-8596-F9D3E9EC798F}"/>
    <dgm:cxn modelId="{0DEC71FA-52C2-4937-B809-25C47EF42FAA}" srcId="{10F4D60A-E832-42FB-AFDC-8C2A7E9F1BDD}" destId="{30CF1FFE-6A06-4A5F-BD18-71DD8D130FC8}" srcOrd="3" destOrd="0" parTransId="{3C5B81E2-F983-4C94-9609-5D32EAB15F0F}" sibTransId="{2984D625-7878-41F7-A535-9E56CACC5DE3}"/>
    <dgm:cxn modelId="{D75E17FC-6D5C-47AA-B4DC-EC157F09B6DC}" type="presOf" srcId="{9400CA25-E412-451F-8596-F9D3E9EC798F}" destId="{3450C94E-CB49-4B26-96B1-E7D698833027}" srcOrd="0" destOrd="0" presId="urn:microsoft.com/office/officeart/2005/8/layout/cycle1"/>
    <dgm:cxn modelId="{DD9022A8-2539-4040-9A61-4F205DAE1D1C}" type="presParOf" srcId="{964DC3DF-162D-487B-8034-5F96411880AD}" destId="{DD53D1FF-F811-480A-AE7B-059BAD532978}" srcOrd="0" destOrd="0" presId="urn:microsoft.com/office/officeart/2005/8/layout/cycle1"/>
    <dgm:cxn modelId="{DC9E2C13-7ACE-4CDD-A3FE-4133AC090E23}" type="presParOf" srcId="{964DC3DF-162D-487B-8034-5F96411880AD}" destId="{5020B374-61D7-42F3-B94C-2C6FA9A03B21}" srcOrd="1" destOrd="0" presId="urn:microsoft.com/office/officeart/2005/8/layout/cycle1"/>
    <dgm:cxn modelId="{82F70454-8DCC-4597-97F1-5570636267DB}" type="presParOf" srcId="{964DC3DF-162D-487B-8034-5F96411880AD}" destId="{A3853D2F-E80C-4DD6-8C17-AF593EFA1F15}" srcOrd="2" destOrd="0" presId="urn:microsoft.com/office/officeart/2005/8/layout/cycle1"/>
    <dgm:cxn modelId="{9B8AA220-E6E1-4906-863A-8AEE0C868A17}" type="presParOf" srcId="{964DC3DF-162D-487B-8034-5F96411880AD}" destId="{1C562401-6E84-49B2-9A3E-0D19E6C98831}" srcOrd="3" destOrd="0" presId="urn:microsoft.com/office/officeart/2005/8/layout/cycle1"/>
    <dgm:cxn modelId="{2B5ACC99-DCAA-44EC-8EA7-39212941C46E}" type="presParOf" srcId="{964DC3DF-162D-487B-8034-5F96411880AD}" destId="{6926FC95-BDB2-4719-93EA-4B85DE90BAF4}" srcOrd="4" destOrd="0" presId="urn:microsoft.com/office/officeart/2005/8/layout/cycle1"/>
    <dgm:cxn modelId="{C210589F-F6F9-443D-886C-3945D0BC486E}" type="presParOf" srcId="{964DC3DF-162D-487B-8034-5F96411880AD}" destId="{3450C94E-CB49-4B26-96B1-E7D698833027}" srcOrd="5" destOrd="0" presId="urn:microsoft.com/office/officeart/2005/8/layout/cycle1"/>
    <dgm:cxn modelId="{8C45C966-198F-4E53-AD34-D41682879382}" type="presParOf" srcId="{964DC3DF-162D-487B-8034-5F96411880AD}" destId="{ACC88BB2-1B45-4EAB-8AFF-054A7899FCDE}" srcOrd="6" destOrd="0" presId="urn:microsoft.com/office/officeart/2005/8/layout/cycle1"/>
    <dgm:cxn modelId="{082C8F16-857D-4095-99DE-4D865ECDDB5E}" type="presParOf" srcId="{964DC3DF-162D-487B-8034-5F96411880AD}" destId="{857C036A-D307-4B39-ADD0-CAEE16490EF9}" srcOrd="7" destOrd="0" presId="urn:microsoft.com/office/officeart/2005/8/layout/cycle1"/>
    <dgm:cxn modelId="{C9776C5A-A625-490A-80DD-25846BE0BEA3}" type="presParOf" srcId="{964DC3DF-162D-487B-8034-5F96411880AD}" destId="{A43CC54D-8012-459C-A451-EDB1EC3CFC9E}" srcOrd="8" destOrd="0" presId="urn:microsoft.com/office/officeart/2005/8/layout/cycle1"/>
    <dgm:cxn modelId="{FA6C526D-7DB2-418E-A74B-557C23D9ED82}" type="presParOf" srcId="{964DC3DF-162D-487B-8034-5F96411880AD}" destId="{827583C7-583A-4EB0-B22C-0A543012C1F0}" srcOrd="9" destOrd="0" presId="urn:microsoft.com/office/officeart/2005/8/layout/cycle1"/>
    <dgm:cxn modelId="{7E22CA5D-C1B1-4233-8DF3-B943250A58C1}" type="presParOf" srcId="{964DC3DF-162D-487B-8034-5F96411880AD}" destId="{30CDB804-A3DF-4442-96E6-D9B121CDBB42}" srcOrd="10" destOrd="0" presId="urn:microsoft.com/office/officeart/2005/8/layout/cycle1"/>
    <dgm:cxn modelId="{39949728-F695-4B5B-905C-AABFF1F1E653}" type="presParOf" srcId="{964DC3DF-162D-487B-8034-5F96411880AD}" destId="{C0B3D3D1-A130-403C-A6CE-26F5E25A4C98}" srcOrd="11" destOrd="0" presId="urn:microsoft.com/office/officeart/2005/8/layout/cycle1"/>
    <dgm:cxn modelId="{C095E4CD-1808-4716-92FF-ED1E18A9E797}" type="presParOf" srcId="{964DC3DF-162D-487B-8034-5F96411880AD}" destId="{08BFE1B9-8EB6-4A03-9B73-CEC7B0CFFD9F}" srcOrd="12" destOrd="0" presId="urn:microsoft.com/office/officeart/2005/8/layout/cycle1"/>
    <dgm:cxn modelId="{CA07F86C-B997-4A58-ADC6-AEB804A528B6}" type="presParOf" srcId="{964DC3DF-162D-487B-8034-5F96411880AD}" destId="{3CADC530-1A48-4724-BF1F-CAE2BADC32FB}" srcOrd="13" destOrd="0" presId="urn:microsoft.com/office/officeart/2005/8/layout/cycle1"/>
    <dgm:cxn modelId="{1F669AF8-6931-4E69-8ABE-58C4FF3929C2}" type="presParOf" srcId="{964DC3DF-162D-487B-8034-5F96411880AD}" destId="{23F64802-5BC4-4002-8894-63C136C9CB3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E9E7D-6705-49A6-80ED-07F1E687C19B}">
      <dsp:nvSpPr>
        <dsp:cNvPr id="0" name=""/>
        <dsp:cNvSpPr/>
      </dsp:nvSpPr>
      <dsp:spPr>
        <a:xfrm>
          <a:off x="0" y="30714"/>
          <a:ext cx="4950373" cy="14568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0" i="0" u="sng" kern="1200" dirty="0"/>
            <a:t>Strokes</a:t>
          </a:r>
          <a:r>
            <a:rPr lang="en-AU" sz="1500" b="0" i="0" kern="1200" dirty="0"/>
            <a:t> are critical medical emergencies that arise when blood flow to the brain is blocked or when there is sudden bleeding in the brain. </a:t>
          </a:r>
          <a:endParaRPr lang="en-US" sz="1500" kern="1200" dirty="0"/>
        </a:p>
      </dsp:txBody>
      <dsp:txXfrm>
        <a:off x="71120" y="101834"/>
        <a:ext cx="4808133" cy="1314657"/>
      </dsp:txXfrm>
    </dsp:sp>
    <dsp:sp modelId="{CAB55486-4438-4471-8B34-26BFBE34FA61}">
      <dsp:nvSpPr>
        <dsp:cNvPr id="0" name=""/>
        <dsp:cNvSpPr/>
      </dsp:nvSpPr>
      <dsp:spPr>
        <a:xfrm>
          <a:off x="0" y="1530811"/>
          <a:ext cx="495037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0" i="0" kern="1200" dirty="0"/>
            <a:t>There are several health conditions that could contribute to strokes, including </a:t>
          </a:r>
          <a:r>
            <a:rPr lang="en-AU" sz="1500" b="0" i="1" kern="1200" dirty="0"/>
            <a:t>diabetes, obesity, high blood pressure</a:t>
          </a:r>
          <a:r>
            <a:rPr lang="en-AU" sz="1500" b="0" i="0" kern="1200" dirty="0"/>
            <a:t>, and </a:t>
          </a:r>
          <a:r>
            <a:rPr lang="en-AU" sz="1500" b="0" i="1" kern="1200" dirty="0"/>
            <a:t>smoking. </a:t>
          </a:r>
          <a:endParaRPr lang="en-US" sz="1500" kern="1200" dirty="0"/>
        </a:p>
      </dsp:txBody>
      <dsp:txXfrm>
        <a:off x="41123" y="1571934"/>
        <a:ext cx="4868127" cy="760154"/>
      </dsp:txXfrm>
    </dsp:sp>
    <dsp:sp modelId="{07C12CBA-8278-49CC-A8F7-D87FF171BAA3}">
      <dsp:nvSpPr>
        <dsp:cNvPr id="0" name=""/>
        <dsp:cNvSpPr/>
      </dsp:nvSpPr>
      <dsp:spPr>
        <a:xfrm>
          <a:off x="0" y="2416411"/>
          <a:ext cx="495037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0" i="0" kern="1200" dirty="0"/>
            <a:t>The dataset for the project, obtained from the “Kaggle” website, contains medical info on over 5000 patients</a:t>
          </a:r>
          <a:endParaRPr lang="en-US" sz="1500" kern="1200" dirty="0"/>
        </a:p>
      </dsp:txBody>
      <dsp:txXfrm>
        <a:off x="41123" y="2457534"/>
        <a:ext cx="4868127" cy="760154"/>
      </dsp:txXfrm>
    </dsp:sp>
    <dsp:sp modelId="{FE66473B-5C92-4F27-9078-21BB3C8A8636}">
      <dsp:nvSpPr>
        <dsp:cNvPr id="0" name=""/>
        <dsp:cNvSpPr/>
      </dsp:nvSpPr>
      <dsp:spPr>
        <a:xfrm>
          <a:off x="0" y="3302011"/>
          <a:ext cx="495037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0" i="0" kern="1200" dirty="0"/>
            <a:t>The output column is the </a:t>
          </a:r>
          <a:r>
            <a:rPr lang="en-AU" sz="1500" b="0" i="1" kern="1200" dirty="0"/>
            <a:t>“stroke” </a:t>
          </a:r>
          <a:r>
            <a:rPr lang="en-AU" sz="1500" b="0" i="0" kern="1200" dirty="0"/>
            <a:t>column</a:t>
          </a:r>
          <a:endParaRPr lang="en-US" sz="1500" kern="1200" dirty="0"/>
        </a:p>
      </dsp:txBody>
      <dsp:txXfrm>
        <a:off x="41123" y="3343134"/>
        <a:ext cx="4868127" cy="760154"/>
      </dsp:txXfrm>
    </dsp:sp>
    <dsp:sp modelId="{4917B4F1-B596-4839-AA90-D9DE525E358B}">
      <dsp:nvSpPr>
        <dsp:cNvPr id="0" name=""/>
        <dsp:cNvSpPr/>
      </dsp:nvSpPr>
      <dsp:spPr>
        <a:xfrm>
          <a:off x="0" y="4187611"/>
          <a:ext cx="4950373" cy="12365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i="0" kern="1200" dirty="0"/>
            <a:t>0 = No Stroke,  1 = Stroke</a:t>
          </a:r>
          <a:endParaRPr lang="en-US" sz="1500" b="1" kern="1200" dirty="0"/>
        </a:p>
      </dsp:txBody>
      <dsp:txXfrm>
        <a:off x="60363" y="4247974"/>
        <a:ext cx="4829647" cy="1115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B374-61D7-42F3-B94C-2C6FA9A03B21}">
      <dsp:nvSpPr>
        <dsp:cNvPr id="0" name=""/>
        <dsp:cNvSpPr/>
      </dsp:nvSpPr>
      <dsp:spPr>
        <a:xfrm>
          <a:off x="3729314" y="30985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kern="1200" dirty="0"/>
            <a:t>1. </a:t>
          </a:r>
          <a:r>
            <a:rPr lang="en-AU" sz="1400" b="1" kern="1200" dirty="0"/>
            <a:t>Our Sequential backward elimination process: </a:t>
          </a:r>
          <a:endParaRPr lang="en-US" sz="1400" b="1" kern="1200" dirty="0"/>
        </a:p>
      </dsp:txBody>
      <dsp:txXfrm>
        <a:off x="3729314" y="30985"/>
        <a:ext cx="1107281" cy="1107281"/>
      </dsp:txXfrm>
    </dsp:sp>
    <dsp:sp modelId="{A3853D2F-E80C-4DD6-8C17-AF593EFA1F15}">
      <dsp:nvSpPr>
        <dsp:cNvPr id="0" name=""/>
        <dsp:cNvSpPr/>
      </dsp:nvSpPr>
      <dsp:spPr>
        <a:xfrm>
          <a:off x="1122753" y="-1268"/>
          <a:ext cx="4153827" cy="4153827"/>
        </a:xfrm>
        <a:prstGeom prst="circularArrow">
          <a:avLst>
            <a:gd name="adj1" fmla="val 5198"/>
            <a:gd name="adj2" fmla="val 335763"/>
            <a:gd name="adj3" fmla="val 21293855"/>
            <a:gd name="adj4" fmla="val 1976570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6FC95-BDB2-4719-93EA-4B85DE90BAF4}">
      <dsp:nvSpPr>
        <dsp:cNvPr id="0" name=""/>
        <dsp:cNvSpPr/>
      </dsp:nvSpPr>
      <dsp:spPr>
        <a:xfrm>
          <a:off x="4307954" y="2091523"/>
          <a:ext cx="1289019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2. Fit all the features to a Decision Tree model</a:t>
          </a:r>
          <a:endParaRPr lang="en-US" sz="1400" kern="1200" dirty="0"/>
        </a:p>
      </dsp:txBody>
      <dsp:txXfrm>
        <a:off x="4307954" y="2091523"/>
        <a:ext cx="1289019" cy="1107281"/>
      </dsp:txXfrm>
    </dsp:sp>
    <dsp:sp modelId="{3450C94E-CB49-4B26-96B1-E7D698833027}">
      <dsp:nvSpPr>
        <dsp:cNvPr id="0" name=""/>
        <dsp:cNvSpPr/>
      </dsp:nvSpPr>
      <dsp:spPr>
        <a:xfrm>
          <a:off x="1259946" y="-1554"/>
          <a:ext cx="4153827" cy="4153827"/>
        </a:xfrm>
        <a:prstGeom prst="circularArrow">
          <a:avLst>
            <a:gd name="adj1" fmla="val 5198"/>
            <a:gd name="adj2" fmla="val 335763"/>
            <a:gd name="adj3" fmla="val 2880096"/>
            <a:gd name="adj4" fmla="val 2318011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C036A-D307-4B39-ADD0-CAEE16490EF9}">
      <dsp:nvSpPr>
        <dsp:cNvPr id="0" name=""/>
        <dsp:cNvSpPr/>
      </dsp:nvSpPr>
      <dsp:spPr>
        <a:xfrm>
          <a:off x="2618019" y="3336461"/>
          <a:ext cx="1696930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3. Calculate the performance of these features based on the “Roc AUC” score (with </a:t>
          </a:r>
          <a:r>
            <a:rPr lang="en-AU" sz="1300" kern="1200" dirty="0" err="1"/>
            <a:t>tol</a:t>
          </a:r>
          <a:r>
            <a:rPr lang="en-AU" sz="1300" kern="1200" dirty="0"/>
            <a:t> = 0.03)</a:t>
          </a:r>
          <a:endParaRPr lang="en-US" sz="1300" kern="1200" dirty="0"/>
        </a:p>
      </dsp:txBody>
      <dsp:txXfrm>
        <a:off x="2618019" y="3336461"/>
        <a:ext cx="1696930" cy="1107281"/>
      </dsp:txXfrm>
    </dsp:sp>
    <dsp:sp modelId="{A43CC54D-8012-459C-A451-EDB1EC3CFC9E}">
      <dsp:nvSpPr>
        <dsp:cNvPr id="0" name=""/>
        <dsp:cNvSpPr/>
      </dsp:nvSpPr>
      <dsp:spPr>
        <a:xfrm>
          <a:off x="1018252" y="17471"/>
          <a:ext cx="4153827" cy="4153827"/>
        </a:xfrm>
        <a:prstGeom prst="circularArrow">
          <a:avLst>
            <a:gd name="adj1" fmla="val 5198"/>
            <a:gd name="adj2" fmla="val 335763"/>
            <a:gd name="adj3" fmla="val 8181201"/>
            <a:gd name="adj4" fmla="val 6484337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DB804-A3DF-4442-96E6-D9B121CDBB42}">
      <dsp:nvSpPr>
        <dsp:cNvPr id="0" name=""/>
        <dsp:cNvSpPr/>
      </dsp:nvSpPr>
      <dsp:spPr>
        <a:xfrm>
          <a:off x="499025" y="2091523"/>
          <a:ext cx="1895687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4. Greedily remove the least relevant features (one at a time) that does not improve the performance of the algorithm. </a:t>
          </a:r>
          <a:endParaRPr lang="en-US" sz="1300" kern="1200" dirty="0"/>
        </a:p>
      </dsp:txBody>
      <dsp:txXfrm>
        <a:off x="499025" y="2091523"/>
        <a:ext cx="1895687" cy="1107281"/>
      </dsp:txXfrm>
    </dsp:sp>
    <dsp:sp modelId="{C0B3D3D1-A130-403C-A6CE-26F5E25A4C98}">
      <dsp:nvSpPr>
        <dsp:cNvPr id="0" name=""/>
        <dsp:cNvSpPr/>
      </dsp:nvSpPr>
      <dsp:spPr>
        <a:xfrm>
          <a:off x="1072931" y="440526"/>
          <a:ext cx="4153827" cy="4153827"/>
        </a:xfrm>
        <a:prstGeom prst="circularArrow">
          <a:avLst>
            <a:gd name="adj1" fmla="val 5198"/>
            <a:gd name="adj2" fmla="val 335763"/>
            <a:gd name="adj3" fmla="val 12461137"/>
            <a:gd name="adj4" fmla="val 11601710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DC530-1A48-4724-BF1F-CAE2BADC32FB}">
      <dsp:nvSpPr>
        <dsp:cNvPr id="0" name=""/>
        <dsp:cNvSpPr/>
      </dsp:nvSpPr>
      <dsp:spPr>
        <a:xfrm>
          <a:off x="1045995" y="398802"/>
          <a:ext cx="1783353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5. Process stops once removing any extra feature would cause the Roc AUC score to drop by 0.03.</a:t>
          </a:r>
          <a:endParaRPr lang="en-US" sz="1300" kern="1200" dirty="0"/>
        </a:p>
      </dsp:txBody>
      <dsp:txXfrm>
        <a:off x="1045995" y="398802"/>
        <a:ext cx="1783353" cy="1107281"/>
      </dsp:txXfrm>
    </dsp:sp>
    <dsp:sp modelId="{23F64802-5BC4-4002-8894-63C136C9CB30}">
      <dsp:nvSpPr>
        <dsp:cNvPr id="0" name=""/>
        <dsp:cNvSpPr/>
      </dsp:nvSpPr>
      <dsp:spPr>
        <a:xfrm>
          <a:off x="1432507" y="63312"/>
          <a:ext cx="4153827" cy="4153827"/>
        </a:xfrm>
        <a:prstGeom prst="circularArrow">
          <a:avLst>
            <a:gd name="adj1" fmla="val 5198"/>
            <a:gd name="adj2" fmla="val 335763"/>
            <a:gd name="adj3" fmla="val 16275384"/>
            <a:gd name="adj4" fmla="val 1490075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F3111-409F-4FFD-AE27-2C65BE0F75A2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706E-5A8E-4AB3-A10E-2AE3E84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706E-5A8E-4AB3-A10E-2AE3E8455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6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42B0-ACC3-F3B0-2025-73C317858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08037-F046-F911-05B6-CEFE222EB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C7BFC-8D8B-89E0-B68D-1EF7169F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0318-AB5A-687B-D6C6-F56D435F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EDE6-4F6F-64CE-A84B-FA0F2C81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0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286B-D23F-510E-BC88-3987D1D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DDD3C-0B12-C887-E895-0C2C28A1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6681E-FE6E-98D4-5FB4-5DC3E337A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A30F-5BD2-016A-6F46-3A6FF54D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3D015-5749-F0D2-AA79-B6A3BBB4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662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72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77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64682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02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004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45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973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6743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45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9353E-26CD-6818-48E6-1BC077AF9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BB2A8-CF52-0CCF-FBE2-EE4747D22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6FA74-54C4-DA2D-A87E-EA0BE1A2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A253-7319-DADB-5148-D0CDEC09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8136-1BD2-C842-B938-41B9EDBB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9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91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61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067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46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980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037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78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02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18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41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817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23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80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80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85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9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00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5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8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4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0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3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1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2AC-88E2-DB09-CDBE-5A56631A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A9F1-1B08-ACFE-F072-CBCF88F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6F706-6086-3B80-0DC9-857C6D0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09AF-8B70-092C-65D2-46C246C9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E9FA-CD9D-A044-5A67-6BF342EE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2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31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71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219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4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5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7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5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07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906E-E4A4-E623-88B1-93EBC31F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518D-D7DE-7057-485A-5B2CE747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C734B-BCAD-AD9B-28FE-77D839D1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EA29-5F3D-9605-E9D0-9975D71B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01A06-8913-7130-AF91-28D331C1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76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96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8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098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5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69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32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3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5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85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B160-4C8F-11AF-3A89-8218482B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1EE6-A47F-3394-3EA3-DD029EF04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85E0B-7152-B7B2-2E39-5BF3CEA3B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4EB72-DE89-996A-ED5B-54E074A8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6213-A524-630C-51F0-A7D704A8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44288-4D88-93E4-FD9E-E612295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65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5741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19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2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263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66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044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92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7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2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5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E57F-B53C-51FE-02C6-85EC4D82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4CE84-260C-46C7-39BE-1F60399D9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36A5-6374-CD08-0251-C0C562AA8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6F7B4-0D64-228F-69B1-D0AEC2357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107AC-9D41-E186-C062-53528549D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F7BCC-87B8-2AB8-DFDE-B58A40D5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F69115-D492-0972-A93E-FB1B8ABA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4C8DA-0F58-E5E2-A1FB-DB9C5EC0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60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13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46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86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829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6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73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50940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9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8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934F-1268-CC08-BA35-5FE3C1A2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C1E33-2500-B06C-4740-01B156EF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F5C59-DC8D-208F-7C44-DB706DEA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9914A-BDB1-DDA8-5384-3E5443CD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796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95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16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74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6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00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5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6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88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1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4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04834-33E1-F2D7-F835-BBD0F0E7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A4CD3-32E0-0137-44BA-52C459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B9C9-EBFB-4BFF-D6AF-D8D9CF70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60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66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926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62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73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82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97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36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4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6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9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7E2F-5211-C5E9-3DAA-822A5EDB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CE09-E037-ADCC-F78C-B0DDD81C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F51A2-2310-30A3-8D0E-E4E0A0F2F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153B0-E51D-DEC4-A4F3-02FD1C5A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DC4E3-A4B6-E170-9698-B3EF0F2C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C4203-8CF6-9458-3F04-C533FE86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094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85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77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13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169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78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18327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552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96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9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2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BFC6-7740-9694-BBA9-FA464D96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73CE6-6C71-3C85-BF31-E002D80BD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EEA27-B296-A8F9-3A0B-1A3C7ECD0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9382C-6E8C-99E7-F997-9DFD0D3C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E969B-5962-5E64-9F9E-CF33141C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1170A-0B1F-E068-70DD-EF0F46C6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211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02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74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88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74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887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019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905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587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5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767C-3A75-F469-1B4F-71951ACA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4B4-B0CA-33BB-9C58-6A5C9C7A5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B99EE-CB40-5659-CDAC-5100208E0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DF971-5F83-60BD-6E64-D8173E14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7408E-DB49-C159-0448-0A0AAD39B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0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1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1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0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7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C716-4B71-4D62-84D3-6FD4B66AB00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952C-246E-46F6-AEA5-1671F0E8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02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D50C-A8B8-0BE5-C3C0-D25C7803B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9250E-0C43-3941-C37C-80C1A455C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Bryan Pritsker </a:t>
            </a:r>
          </a:p>
        </p:txBody>
      </p:sp>
    </p:spTree>
    <p:extLst>
      <p:ext uri="{BB962C8B-B14F-4D97-AF65-F5344CB8AC3E}">
        <p14:creationId xmlns:p14="http://schemas.microsoft.com/office/powerpoint/2010/main" val="37738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57BDDD9-A397-4FC1-8310-B76E4FFB9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26BC60-4D7E-4EE6-99C3-C856144B2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F9F6-D3B3-895C-C505-BC0EE4C4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2554"/>
            <a:ext cx="4827104" cy="10079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u="sng" dirty="0"/>
              <a:t>Using Linear Regression to Replace Missing “BMI”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A7912-F434-0842-F12A-DFAFDBBA7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52" y="1249695"/>
            <a:ext cx="5901645" cy="4079050"/>
          </a:xfr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Split the dataset into two parts: rows with missing “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bmi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” values, rows with “complete” data</a:t>
            </a:r>
          </a:p>
          <a:p>
            <a:pPr marL="4572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Make sure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X_train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and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y_train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do NOT contain the “stroke” feature. We do not want </a:t>
            </a:r>
            <a:r>
              <a:rPr lang="en-US" sz="18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data leakage 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with the output column</a:t>
            </a:r>
          </a:p>
          <a:p>
            <a:pPr marL="4572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Fit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X_train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and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y_train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to the linear regression model</a:t>
            </a:r>
          </a:p>
          <a:p>
            <a:pPr marL="4572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Plug the missing rows, excluding the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stroke_column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, into the linear regression model (the model will compute continuous values for the “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bmi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” data)</a:t>
            </a:r>
          </a:p>
          <a:p>
            <a:pPr marL="4572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Add the predicted values back to the original 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DataFrame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in replacement of the missing “</a:t>
            </a: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bmi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”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85BCD-B8B2-41BB-8374-AC5C71475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700" y="484632"/>
            <a:ext cx="2241661" cy="2022476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4A5D0C-5EBB-480B-A3D5-B87FF7DA1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6819" y="4164379"/>
            <a:ext cx="2726204" cy="22089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50F75A5B-7864-7A3C-8BE9-0550AA97F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51" y="5585213"/>
            <a:ext cx="5828073" cy="107834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87AD5-7C90-CED7-000C-D3B61621D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42" y="164682"/>
            <a:ext cx="5458220" cy="3264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AA811-E656-ACAD-04A4-DF32BCC95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42" y="4165547"/>
            <a:ext cx="4222563" cy="22303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24A690-39F0-75E5-8D0C-288FEF079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706" y="2507108"/>
            <a:ext cx="1730804" cy="43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D7BE-F65F-30C6-D66B-EF2002D3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2" y="53508"/>
            <a:ext cx="5720983" cy="62966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Feature Selection: Wrapper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768D9E-FFF0-0206-81A7-52DFBA9C6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083" y="3376265"/>
            <a:ext cx="6011916" cy="31393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C0772-2B3B-7A9B-E652-6652B729DE6D}"/>
              </a:ext>
            </a:extLst>
          </p:cNvPr>
          <p:cNvSpPr txBox="1"/>
          <p:nvPr/>
        </p:nvSpPr>
        <p:spPr>
          <a:xfrm>
            <a:off x="6526923" y="73570"/>
            <a:ext cx="5518155" cy="3139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Note: 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used </a:t>
            </a:r>
            <a:r>
              <a:rPr lang="en-A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 AUC 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scoring over regular model accuracy because: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ROC curve is designed to evaluate how efficiently the model is performing.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higher the Roc AUC score, the better the model is at distinguishing between the positive (majority) and negative (minority) classes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 is an extremely useful metric when the data is imbalanced.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our case, the wrapper method dropped one column: “work_type_0” (index 8)</a:t>
            </a:r>
            <a:endParaRPr lang="en-US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D3936508-8790-11FF-A0F8-87057A1FE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474425"/>
              </p:ext>
            </p:extLst>
          </p:nvPr>
        </p:nvGraphicFramePr>
        <p:xfrm>
          <a:off x="-273270" y="2458213"/>
          <a:ext cx="6096000" cy="4472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D0440D-B92B-F5DE-363E-2F102E30E46B}"/>
              </a:ext>
            </a:extLst>
          </p:cNvPr>
          <p:cNvSpPr txBox="1"/>
          <p:nvPr/>
        </p:nvSpPr>
        <p:spPr>
          <a:xfrm>
            <a:off x="146922" y="759285"/>
            <a:ext cx="6253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700" dirty="0"/>
              <a:t>Feature selection is very useful for logistic regression models because it reduces the dimensionality of the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700" dirty="0"/>
              <a:t>This will simplify the model, making it easier to interpret, faster to execute, and less prone to data biases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700" dirty="0"/>
              <a:t>Feature Selection Technique: </a:t>
            </a:r>
            <a:r>
              <a:rPr lang="en-AU" sz="1700" b="1" dirty="0"/>
              <a:t>Wrapper Method </a:t>
            </a:r>
            <a:r>
              <a:rPr lang="en-AU" sz="1700" dirty="0"/>
              <a:t>(</a:t>
            </a:r>
            <a:r>
              <a:rPr lang="en-AU" sz="1700" b="1" dirty="0"/>
              <a:t>sequential backward elimination</a:t>
            </a:r>
            <a:r>
              <a:rPr lang="en-AU" sz="1700" dirty="0"/>
              <a:t>)</a:t>
            </a:r>
            <a:endParaRPr lang="en-US" sz="17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513A-EBA2-01EB-6436-62113D26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8" y="35505"/>
            <a:ext cx="10515600" cy="944454"/>
          </a:xfrm>
        </p:spPr>
        <p:txBody>
          <a:bodyPr/>
          <a:lstStyle/>
          <a:p>
            <a:pPr algn="ctr"/>
            <a:r>
              <a:rPr lang="en-US" dirty="0"/>
              <a:t>Logistic Regression Model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3B05B-6358-D95B-162E-76888AFF40DE}"/>
              </a:ext>
            </a:extLst>
          </p:cNvPr>
          <p:cNvSpPr txBox="1"/>
          <p:nvPr/>
        </p:nvSpPr>
        <p:spPr>
          <a:xfrm>
            <a:off x="304800" y="1190161"/>
            <a:ext cx="5475623" cy="1508105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Our Logistic Regression Model utilized: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Feature Selection to drop the column: work_type_0</a:t>
            </a:r>
          </a:p>
          <a:p>
            <a:pPr marL="342900" indent="-342900">
              <a:buAutoNum type="arabicParenR"/>
            </a:pPr>
            <a:r>
              <a:rPr lang="en-US" dirty="0"/>
              <a:t>Random </a:t>
            </a:r>
            <a:r>
              <a:rPr lang="en-US" dirty="0" err="1"/>
              <a:t>Oversampler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Weight = 1.4 applied to the minority stroke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8DE5D-0779-16D5-842D-67F22691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06" y="3137554"/>
            <a:ext cx="4851289" cy="2403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6D80B-EC0B-D8FB-1188-E8614924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06" y="5970000"/>
            <a:ext cx="4262799" cy="504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57318-7138-BF4C-187C-05C0E3B0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38" y="1408499"/>
            <a:ext cx="5764993" cy="48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2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1DF3552-EED3-5ABD-C0DE-25981E8F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6125"/>
            <a:ext cx="10515600" cy="714704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accent1"/>
                </a:solidFill>
              </a:rPr>
              <a:t>Logistic Regression Model Comparisons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4D276-D45A-8B65-D5F4-0D3DA63E5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8936"/>
            <a:ext cx="4488957" cy="71470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latin typeface="Baskerville Old Face" panose="02020602080505020303" pitchFamily="18" charset="0"/>
              </a:rPr>
              <a:t>LR Model Before any Imbalanced Data Techniques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5056230-2D4F-D433-B354-BBC8D70C7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363" y="2505074"/>
            <a:ext cx="5321604" cy="416076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5CA83E-1C5C-1669-6741-60F19F315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428916"/>
            <a:ext cx="5532438" cy="82391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latin typeface="Baskerville Old Face" panose="02020602080505020303" pitchFamily="18" charset="0"/>
              </a:rPr>
              <a:t>LR Model with Feature Selection, Random </a:t>
            </a:r>
            <a:r>
              <a:rPr lang="en-US" b="1" dirty="0" err="1">
                <a:latin typeface="Baskerville Old Face" panose="02020602080505020303" pitchFamily="18" charset="0"/>
              </a:rPr>
              <a:t>Oversampler</a:t>
            </a:r>
            <a:r>
              <a:rPr lang="en-US" b="1" dirty="0">
                <a:latin typeface="Baskerville Old Face" panose="02020602080505020303" pitchFamily="18" charset="0"/>
              </a:rPr>
              <a:t>, and Weight = 1.4 applied to Stroke Class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9B266F8-8CC4-78D4-BC51-4E8A9E6186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1207" y="2505074"/>
            <a:ext cx="5073429" cy="4236189"/>
          </a:xfrm>
        </p:spPr>
      </p:pic>
    </p:spTree>
    <p:extLst>
      <p:ext uri="{BB962C8B-B14F-4D97-AF65-F5344CB8AC3E}">
        <p14:creationId xmlns:p14="http://schemas.microsoft.com/office/powerpoint/2010/main" val="34122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9B25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1DF3552-EED3-5ABD-C0DE-25981E8F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6125"/>
            <a:ext cx="10515600" cy="714704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Bodoni MT" panose="02070603080606020203" pitchFamily="18" charset="0"/>
              </a:rPr>
              <a:t>Logistic Regression Robustness (Part 1)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4D276-D45A-8B65-D5F4-0D3DA63E5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8936"/>
            <a:ext cx="4488957" cy="71470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LR Model WITHOUT Random Oversampling and weight = 32 applied to Stroke Class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5CA83E-1C5C-1669-6741-60F19F315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34351" y="1324304"/>
            <a:ext cx="4748049" cy="592194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LR Model with Random Oversampling and Weight = 1.4 applied to Stroke Class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9B266F8-8CC4-78D4-BC51-4E8A9E6186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1207" y="2238704"/>
            <a:ext cx="5302111" cy="442713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16964-2F2A-CA6D-FEF0-41510AC82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8448" y="2238705"/>
            <a:ext cx="5308833" cy="4427132"/>
          </a:xfrm>
        </p:spPr>
      </p:pic>
    </p:spTree>
    <p:extLst>
      <p:ext uri="{BB962C8B-B14F-4D97-AF65-F5344CB8AC3E}">
        <p14:creationId xmlns:p14="http://schemas.microsoft.com/office/powerpoint/2010/main" val="38435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1DF3552-EED3-5ABD-C0DE-25981E8F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6125"/>
            <a:ext cx="10515600" cy="714704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accent1"/>
                </a:solidFill>
                <a:latin typeface="Bodoni MT" panose="02070603080606020203" pitchFamily="18" charset="0"/>
              </a:rPr>
              <a:t>Logistic Regression Robustness (Part 2)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4D276-D45A-8B65-D5F4-0D3DA63E5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8936"/>
            <a:ext cx="4488957" cy="71470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Baskerville Old Face" panose="02020602080505020303" pitchFamily="18" charset="0"/>
              </a:rPr>
              <a:t>LR Model With Deleted Rows of Missing “BMI”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5CA83E-1C5C-1669-6741-60F19F315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34351" y="1376854"/>
            <a:ext cx="4748049" cy="592194"/>
          </a:xfrm>
        </p:spPr>
        <p:txBody>
          <a:bodyPr>
            <a:noAutofit/>
          </a:bodyPr>
          <a:lstStyle/>
          <a:p>
            <a:pPr algn="ctr"/>
            <a:r>
              <a:rPr lang="en-US" sz="2100" b="1" dirty="0">
                <a:solidFill>
                  <a:schemeClr val="accent1"/>
                </a:solidFill>
                <a:latin typeface="Baskerville Old Face" panose="02020602080505020303" pitchFamily="18" charset="0"/>
              </a:rPr>
              <a:t>LR Model with Imputed Rows of Missing “BMI” Values (using Linear Regression)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9B266F8-8CC4-78D4-BC51-4E8A9E6186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1207" y="2238704"/>
            <a:ext cx="5302111" cy="4427132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B19E8B-82DC-7EB2-4658-9EF22D36D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7280" y="2238705"/>
            <a:ext cx="6119967" cy="4427132"/>
          </a:xfrm>
        </p:spPr>
      </p:pic>
    </p:spTree>
    <p:extLst>
      <p:ext uri="{BB962C8B-B14F-4D97-AF65-F5344CB8AC3E}">
        <p14:creationId xmlns:p14="http://schemas.microsoft.com/office/powerpoint/2010/main" val="352635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1E0E-B6BF-A08A-3E7D-A409A58E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815" y="10508"/>
            <a:ext cx="5115992" cy="788547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>
                <a:latin typeface="Bodoni MT" panose="02070603080606020203" pitchFamily="18" charset="0"/>
              </a:rPr>
              <a:t>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539315-A98F-263F-F099-B5E7F52F3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0787" y="2032220"/>
            <a:ext cx="5891213" cy="48257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94237-DA24-2007-A5E7-E41BA2E4B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151" y="961974"/>
            <a:ext cx="5454869" cy="354171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</a:rPr>
              <a:t>Our Neural Network Model was created using </a:t>
            </a:r>
            <a:r>
              <a:rPr lang="en-US" sz="17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PyTorch</a:t>
            </a:r>
            <a:endParaRPr lang="en-US" sz="17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</a:rPr>
              <a:t>We applied SMOTE instead of Random Oversampling to balance the Training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7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 network had 10 neurons in the first layer and 5 neurons in the second.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700" dirty="0">
                <a:latin typeface="Cambria Math" panose="02040503050406030204" pitchFamily="18" charset="0"/>
                <a:ea typeface="Cambria Math" panose="02040503050406030204" pitchFamily="18" charset="0"/>
              </a:rPr>
              <a:t>First</a:t>
            </a:r>
            <a:r>
              <a:rPr lang="en-AU" sz="17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hidden layer used the </a:t>
            </a:r>
            <a:r>
              <a:rPr lang="en-AU" sz="17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AU" sz="17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activation function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17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Second hidden layer used the sigmoid activation function.</a:t>
            </a:r>
            <a:endParaRPr lang="en-US" sz="17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35225-D20C-D988-9FD1-66BE0E27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19" y="3999073"/>
            <a:ext cx="3163614" cy="2785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15528-EE4D-76AA-FE0F-359D7F5C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11" y="486437"/>
            <a:ext cx="5200669" cy="14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B5D4-20BB-4C1B-6AD3-DBEC9686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23500"/>
          </a:xfrm>
        </p:spPr>
        <p:txBody>
          <a:bodyPr/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FD7C4-D873-69E5-47A9-A5A6AE746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54" y="1597571"/>
            <a:ext cx="11235559" cy="4803227"/>
          </a:xfrm>
        </p:spPr>
        <p:txBody>
          <a:bodyPr>
            <a:normAutofit/>
          </a:bodyPr>
          <a:lstStyle/>
          <a:p>
            <a:pPr marL="342900" indent="-342900" algn="l">
              <a:buFont typeface="Aptos" panose="020B0004020202020204" pitchFamily="34" charset="0"/>
              <a:buChar char="*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EDA highlighted important correlations between input features</a:t>
            </a:r>
          </a:p>
          <a:p>
            <a:pPr marL="342900" indent="-342900" algn="l">
              <a:buFont typeface="Aptos" panose="020B0004020202020204" pitchFamily="34" charset="0"/>
              <a:buChar char="*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Imputation of the missing data using Linear Regression improved both classification models’ results</a:t>
            </a:r>
          </a:p>
          <a:p>
            <a:pPr marL="342900" indent="-342900" algn="l">
              <a:buFont typeface="Aptos" panose="020B0004020202020204" pitchFamily="34" charset="0"/>
              <a:buChar char="*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Logistic Regression Model with random oversampling was a robust model, and even slightly outperformed the model that did not use random oversampling</a:t>
            </a:r>
          </a:p>
          <a:p>
            <a:pPr marL="342900" indent="-342900" algn="l">
              <a:buFont typeface="Aptos" panose="020B0004020202020204" pitchFamily="34" charset="0"/>
              <a:buChar char="*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Neural Network with SMOTE was the best performing model, improving in all metrics in comparison with the Logistic Regression Model</a:t>
            </a:r>
          </a:p>
          <a:p>
            <a:pPr marL="342900" indent="-342900" algn="l">
              <a:buFont typeface="Aptos" panose="020B0004020202020204" pitchFamily="34" charset="0"/>
              <a:buChar char="*"/>
            </a:pPr>
            <a:r>
              <a:rPr lang="en-AU" b="1" dirty="0">
                <a:ea typeface="Times New Roman" panose="02020603050405020304" pitchFamily="18" charset="0"/>
              </a:rPr>
              <a:t>Our project</a:t>
            </a:r>
            <a:r>
              <a:rPr lang="en-AU" b="1" dirty="0">
                <a:effectLst/>
                <a:ea typeface="Times New Roman" panose="02020603050405020304" pitchFamily="18" charset="0"/>
              </a:rPr>
              <a:t> achieved promising results in identifying potential stroke cases while addressing imbalanced data challenges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ptos" panose="020B0004020202020204" pitchFamily="34" charset="0"/>
              <a:buChar char="*"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ptos" panose="020B0004020202020204" pitchFamily="34" charset="0"/>
              <a:buChar char="*"/>
            </a:pPr>
            <a:endParaRPr lang="en-US" dirty="0"/>
          </a:p>
          <a:p>
            <a:pPr marL="342900" indent="-342900" algn="l">
              <a:buFont typeface="Aptos" panose="020B0004020202020204" pitchFamily="34" charset="0"/>
              <a:buChar char="*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4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30DA-3DDC-91A7-4AE3-5F01D4B3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78374"/>
            <a:ext cx="3932237" cy="691055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Baskerville Old Face" panose="02020602080505020303" pitchFamily="18" charset="0"/>
              </a:rPr>
              <a:t>Background</a:t>
            </a:r>
            <a:r>
              <a:rPr lang="en-US" sz="4000" dirty="0">
                <a:latin typeface="Baskerville Old Face" panose="02020602080505020303" pitchFamily="18" charset="0"/>
              </a:rPr>
              <a:t> </a:t>
            </a:r>
          </a:p>
        </p:txBody>
      </p:sp>
      <p:pic>
        <p:nvPicPr>
          <p:cNvPr id="5" name="Content Placeholder 4" descr="A diagram of a brain and blood clot&#10;&#10;Description automatically generated">
            <a:extLst>
              <a:ext uri="{FF2B5EF4-FFF2-40B4-BE49-F238E27FC236}">
                <a16:creationId xmlns:a16="http://schemas.microsoft.com/office/drawing/2014/main" id="{037B3723-1002-441B-C5A6-3BC5B49E7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633" y="2858814"/>
            <a:ext cx="5489251" cy="3656619"/>
          </a:xfrm>
          <a:prstGeom prst="rect">
            <a:avLst/>
          </a:prstGeom>
        </p:spPr>
      </p:pic>
      <p:pic>
        <p:nvPicPr>
          <p:cNvPr id="6" name="Picture 5" descr="A pink background with a brain and heartbeat line&#10;&#10;Description automatically generated">
            <a:extLst>
              <a:ext uri="{FF2B5EF4-FFF2-40B4-BE49-F238E27FC236}">
                <a16:creationId xmlns:a16="http://schemas.microsoft.com/office/drawing/2014/main" id="{78A355C9-4545-3A12-45A9-E408D606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56" y="536030"/>
            <a:ext cx="3678620" cy="2123090"/>
          </a:xfrm>
          <a:prstGeom prst="rect">
            <a:avLst/>
          </a:pr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1D4028BB-9CD7-F30A-A542-1C1C10A64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197627"/>
              </p:ext>
            </p:extLst>
          </p:nvPr>
        </p:nvGraphicFramePr>
        <p:xfrm>
          <a:off x="409903" y="1156138"/>
          <a:ext cx="4950373" cy="545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5479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BE62-D26D-6CEC-098B-5BD8FB70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69" y="1340430"/>
            <a:ext cx="6832600" cy="105987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Data Preprocessing: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B835-9515-85E1-6C36-305F8050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527072"/>
            <a:ext cx="6832600" cy="3790601"/>
          </a:xfrm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70428702">
                  <a:custGeom>
                    <a:avLst/>
                    <a:gdLst>
                      <a:gd name="connsiteX0" fmla="*/ 0 w 6832600"/>
                      <a:gd name="connsiteY0" fmla="*/ 0 h 3790601"/>
                      <a:gd name="connsiteX1" fmla="*/ 478282 w 6832600"/>
                      <a:gd name="connsiteY1" fmla="*/ 0 h 3790601"/>
                      <a:gd name="connsiteX2" fmla="*/ 956564 w 6832600"/>
                      <a:gd name="connsiteY2" fmla="*/ 0 h 3790601"/>
                      <a:gd name="connsiteX3" fmla="*/ 1639824 w 6832600"/>
                      <a:gd name="connsiteY3" fmla="*/ 0 h 3790601"/>
                      <a:gd name="connsiteX4" fmla="*/ 2391410 w 6832600"/>
                      <a:gd name="connsiteY4" fmla="*/ 0 h 3790601"/>
                      <a:gd name="connsiteX5" fmla="*/ 3211322 w 6832600"/>
                      <a:gd name="connsiteY5" fmla="*/ 0 h 3790601"/>
                      <a:gd name="connsiteX6" fmla="*/ 3689604 w 6832600"/>
                      <a:gd name="connsiteY6" fmla="*/ 0 h 3790601"/>
                      <a:gd name="connsiteX7" fmla="*/ 4304538 w 6832600"/>
                      <a:gd name="connsiteY7" fmla="*/ 0 h 3790601"/>
                      <a:gd name="connsiteX8" fmla="*/ 5124450 w 6832600"/>
                      <a:gd name="connsiteY8" fmla="*/ 0 h 3790601"/>
                      <a:gd name="connsiteX9" fmla="*/ 5671058 w 6832600"/>
                      <a:gd name="connsiteY9" fmla="*/ 0 h 3790601"/>
                      <a:gd name="connsiteX10" fmla="*/ 6217666 w 6832600"/>
                      <a:gd name="connsiteY10" fmla="*/ 0 h 3790601"/>
                      <a:gd name="connsiteX11" fmla="*/ 6832600 w 6832600"/>
                      <a:gd name="connsiteY11" fmla="*/ 0 h 3790601"/>
                      <a:gd name="connsiteX12" fmla="*/ 6832600 w 6832600"/>
                      <a:gd name="connsiteY12" fmla="*/ 518049 h 3790601"/>
                      <a:gd name="connsiteX13" fmla="*/ 6832600 w 6832600"/>
                      <a:gd name="connsiteY13" fmla="*/ 1111910 h 3790601"/>
                      <a:gd name="connsiteX14" fmla="*/ 6832600 w 6832600"/>
                      <a:gd name="connsiteY14" fmla="*/ 1667864 h 3790601"/>
                      <a:gd name="connsiteX15" fmla="*/ 6832600 w 6832600"/>
                      <a:gd name="connsiteY15" fmla="*/ 2223819 h 3790601"/>
                      <a:gd name="connsiteX16" fmla="*/ 6832600 w 6832600"/>
                      <a:gd name="connsiteY16" fmla="*/ 2779774 h 3790601"/>
                      <a:gd name="connsiteX17" fmla="*/ 6832600 w 6832600"/>
                      <a:gd name="connsiteY17" fmla="*/ 3790601 h 3790601"/>
                      <a:gd name="connsiteX18" fmla="*/ 6012688 w 6832600"/>
                      <a:gd name="connsiteY18" fmla="*/ 3790601 h 3790601"/>
                      <a:gd name="connsiteX19" fmla="*/ 5329428 w 6832600"/>
                      <a:gd name="connsiteY19" fmla="*/ 3790601 h 3790601"/>
                      <a:gd name="connsiteX20" fmla="*/ 4509516 w 6832600"/>
                      <a:gd name="connsiteY20" fmla="*/ 3790601 h 3790601"/>
                      <a:gd name="connsiteX21" fmla="*/ 3962908 w 6832600"/>
                      <a:gd name="connsiteY21" fmla="*/ 3790601 h 3790601"/>
                      <a:gd name="connsiteX22" fmla="*/ 3347974 w 6832600"/>
                      <a:gd name="connsiteY22" fmla="*/ 3790601 h 3790601"/>
                      <a:gd name="connsiteX23" fmla="*/ 2596388 w 6832600"/>
                      <a:gd name="connsiteY23" fmla="*/ 3790601 h 3790601"/>
                      <a:gd name="connsiteX24" fmla="*/ 2049780 w 6832600"/>
                      <a:gd name="connsiteY24" fmla="*/ 3790601 h 3790601"/>
                      <a:gd name="connsiteX25" fmla="*/ 1503172 w 6832600"/>
                      <a:gd name="connsiteY25" fmla="*/ 3790601 h 3790601"/>
                      <a:gd name="connsiteX26" fmla="*/ 956564 w 6832600"/>
                      <a:gd name="connsiteY26" fmla="*/ 3790601 h 3790601"/>
                      <a:gd name="connsiteX27" fmla="*/ 0 w 6832600"/>
                      <a:gd name="connsiteY27" fmla="*/ 3790601 h 3790601"/>
                      <a:gd name="connsiteX28" fmla="*/ 0 w 6832600"/>
                      <a:gd name="connsiteY28" fmla="*/ 3196740 h 3790601"/>
                      <a:gd name="connsiteX29" fmla="*/ 0 w 6832600"/>
                      <a:gd name="connsiteY29" fmla="*/ 2602879 h 3790601"/>
                      <a:gd name="connsiteX30" fmla="*/ 0 w 6832600"/>
                      <a:gd name="connsiteY30" fmla="*/ 2084831 h 3790601"/>
                      <a:gd name="connsiteX31" fmla="*/ 0 w 6832600"/>
                      <a:gd name="connsiteY31" fmla="*/ 1528876 h 3790601"/>
                      <a:gd name="connsiteX32" fmla="*/ 0 w 6832600"/>
                      <a:gd name="connsiteY32" fmla="*/ 935015 h 3790601"/>
                      <a:gd name="connsiteX33" fmla="*/ 0 w 6832600"/>
                      <a:gd name="connsiteY33" fmla="*/ 0 h 3790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832600" h="3790601" fill="none" extrusionOk="0">
                        <a:moveTo>
                          <a:pt x="0" y="0"/>
                        </a:moveTo>
                        <a:cubicBezTo>
                          <a:pt x="238998" y="-8011"/>
                          <a:pt x="354103" y="-3213"/>
                          <a:pt x="478282" y="0"/>
                        </a:cubicBezTo>
                        <a:cubicBezTo>
                          <a:pt x="602461" y="3213"/>
                          <a:pt x="795731" y="-11722"/>
                          <a:pt x="956564" y="0"/>
                        </a:cubicBezTo>
                        <a:cubicBezTo>
                          <a:pt x="1117397" y="11722"/>
                          <a:pt x="1353703" y="-15168"/>
                          <a:pt x="1639824" y="0"/>
                        </a:cubicBezTo>
                        <a:cubicBezTo>
                          <a:pt x="1925945" y="15168"/>
                          <a:pt x="2179059" y="-4609"/>
                          <a:pt x="2391410" y="0"/>
                        </a:cubicBezTo>
                        <a:cubicBezTo>
                          <a:pt x="2603761" y="4609"/>
                          <a:pt x="2883600" y="-22316"/>
                          <a:pt x="3211322" y="0"/>
                        </a:cubicBezTo>
                        <a:cubicBezTo>
                          <a:pt x="3539044" y="22316"/>
                          <a:pt x="3540728" y="14013"/>
                          <a:pt x="3689604" y="0"/>
                        </a:cubicBezTo>
                        <a:cubicBezTo>
                          <a:pt x="3838480" y="-14013"/>
                          <a:pt x="4037829" y="-26666"/>
                          <a:pt x="4304538" y="0"/>
                        </a:cubicBezTo>
                        <a:cubicBezTo>
                          <a:pt x="4571247" y="26666"/>
                          <a:pt x="4864468" y="-24311"/>
                          <a:pt x="5124450" y="0"/>
                        </a:cubicBezTo>
                        <a:cubicBezTo>
                          <a:pt x="5384432" y="24311"/>
                          <a:pt x="5508582" y="7455"/>
                          <a:pt x="5671058" y="0"/>
                        </a:cubicBezTo>
                        <a:cubicBezTo>
                          <a:pt x="5833534" y="-7455"/>
                          <a:pt x="6008973" y="-18559"/>
                          <a:pt x="6217666" y="0"/>
                        </a:cubicBezTo>
                        <a:cubicBezTo>
                          <a:pt x="6426359" y="18559"/>
                          <a:pt x="6614246" y="-23462"/>
                          <a:pt x="6832600" y="0"/>
                        </a:cubicBezTo>
                        <a:cubicBezTo>
                          <a:pt x="6840525" y="182029"/>
                          <a:pt x="6839647" y="330596"/>
                          <a:pt x="6832600" y="518049"/>
                        </a:cubicBezTo>
                        <a:cubicBezTo>
                          <a:pt x="6825553" y="705502"/>
                          <a:pt x="6819977" y="908654"/>
                          <a:pt x="6832600" y="1111910"/>
                        </a:cubicBezTo>
                        <a:cubicBezTo>
                          <a:pt x="6845223" y="1315166"/>
                          <a:pt x="6854453" y="1491877"/>
                          <a:pt x="6832600" y="1667864"/>
                        </a:cubicBezTo>
                        <a:cubicBezTo>
                          <a:pt x="6810747" y="1843851"/>
                          <a:pt x="6839930" y="2019256"/>
                          <a:pt x="6832600" y="2223819"/>
                        </a:cubicBezTo>
                        <a:cubicBezTo>
                          <a:pt x="6825270" y="2428383"/>
                          <a:pt x="6821354" y="2577321"/>
                          <a:pt x="6832600" y="2779774"/>
                        </a:cubicBezTo>
                        <a:cubicBezTo>
                          <a:pt x="6843846" y="2982228"/>
                          <a:pt x="6794005" y="3474101"/>
                          <a:pt x="6832600" y="3790601"/>
                        </a:cubicBezTo>
                        <a:cubicBezTo>
                          <a:pt x="6523581" y="3798132"/>
                          <a:pt x="6262898" y="3766039"/>
                          <a:pt x="6012688" y="3790601"/>
                        </a:cubicBezTo>
                        <a:cubicBezTo>
                          <a:pt x="5762478" y="3815163"/>
                          <a:pt x="5563925" y="3822629"/>
                          <a:pt x="5329428" y="3790601"/>
                        </a:cubicBezTo>
                        <a:cubicBezTo>
                          <a:pt x="5094931" y="3758573"/>
                          <a:pt x="4876971" y="3810861"/>
                          <a:pt x="4509516" y="3790601"/>
                        </a:cubicBezTo>
                        <a:cubicBezTo>
                          <a:pt x="4142061" y="3770341"/>
                          <a:pt x="4152525" y="3776757"/>
                          <a:pt x="3962908" y="3790601"/>
                        </a:cubicBezTo>
                        <a:cubicBezTo>
                          <a:pt x="3773291" y="3804445"/>
                          <a:pt x="3539878" y="3797334"/>
                          <a:pt x="3347974" y="3790601"/>
                        </a:cubicBezTo>
                        <a:cubicBezTo>
                          <a:pt x="3156070" y="3783868"/>
                          <a:pt x="2896170" y="3817558"/>
                          <a:pt x="2596388" y="3790601"/>
                        </a:cubicBezTo>
                        <a:cubicBezTo>
                          <a:pt x="2296606" y="3763644"/>
                          <a:pt x="2160661" y="3791711"/>
                          <a:pt x="2049780" y="3790601"/>
                        </a:cubicBezTo>
                        <a:cubicBezTo>
                          <a:pt x="1938899" y="3789491"/>
                          <a:pt x="1764614" y="3774868"/>
                          <a:pt x="1503172" y="3790601"/>
                        </a:cubicBezTo>
                        <a:cubicBezTo>
                          <a:pt x="1241730" y="3806334"/>
                          <a:pt x="1149969" y="3796979"/>
                          <a:pt x="956564" y="3790601"/>
                        </a:cubicBezTo>
                        <a:cubicBezTo>
                          <a:pt x="763159" y="3784223"/>
                          <a:pt x="301761" y="3744637"/>
                          <a:pt x="0" y="3790601"/>
                        </a:cubicBezTo>
                        <a:cubicBezTo>
                          <a:pt x="19361" y="3592058"/>
                          <a:pt x="27611" y="3422779"/>
                          <a:pt x="0" y="3196740"/>
                        </a:cubicBezTo>
                        <a:cubicBezTo>
                          <a:pt x="-27611" y="2970701"/>
                          <a:pt x="4404" y="2752610"/>
                          <a:pt x="0" y="2602879"/>
                        </a:cubicBezTo>
                        <a:cubicBezTo>
                          <a:pt x="-4404" y="2453148"/>
                          <a:pt x="13499" y="2254384"/>
                          <a:pt x="0" y="2084831"/>
                        </a:cubicBezTo>
                        <a:cubicBezTo>
                          <a:pt x="-13499" y="1915278"/>
                          <a:pt x="12195" y="1795931"/>
                          <a:pt x="0" y="1528876"/>
                        </a:cubicBezTo>
                        <a:cubicBezTo>
                          <a:pt x="-12195" y="1261822"/>
                          <a:pt x="21463" y="1231873"/>
                          <a:pt x="0" y="935015"/>
                        </a:cubicBezTo>
                        <a:cubicBezTo>
                          <a:pt x="-21463" y="638157"/>
                          <a:pt x="-8801" y="307533"/>
                          <a:pt x="0" y="0"/>
                        </a:cubicBezTo>
                        <a:close/>
                      </a:path>
                      <a:path w="6832600" h="3790601" stroke="0" extrusionOk="0">
                        <a:moveTo>
                          <a:pt x="0" y="0"/>
                        </a:moveTo>
                        <a:cubicBezTo>
                          <a:pt x="198392" y="33342"/>
                          <a:pt x="441263" y="-16463"/>
                          <a:pt x="819912" y="0"/>
                        </a:cubicBezTo>
                        <a:cubicBezTo>
                          <a:pt x="1198561" y="16463"/>
                          <a:pt x="1083516" y="12934"/>
                          <a:pt x="1298194" y="0"/>
                        </a:cubicBezTo>
                        <a:cubicBezTo>
                          <a:pt x="1512872" y="-12934"/>
                          <a:pt x="1780056" y="3069"/>
                          <a:pt x="1913128" y="0"/>
                        </a:cubicBezTo>
                        <a:cubicBezTo>
                          <a:pt x="2046200" y="-3069"/>
                          <a:pt x="2184007" y="1186"/>
                          <a:pt x="2391410" y="0"/>
                        </a:cubicBezTo>
                        <a:cubicBezTo>
                          <a:pt x="2598813" y="-1186"/>
                          <a:pt x="2789606" y="-20170"/>
                          <a:pt x="2938018" y="0"/>
                        </a:cubicBezTo>
                        <a:cubicBezTo>
                          <a:pt x="3086430" y="20170"/>
                          <a:pt x="3358608" y="-4319"/>
                          <a:pt x="3621278" y="0"/>
                        </a:cubicBezTo>
                        <a:cubicBezTo>
                          <a:pt x="3883948" y="4319"/>
                          <a:pt x="4102915" y="-19618"/>
                          <a:pt x="4236212" y="0"/>
                        </a:cubicBezTo>
                        <a:cubicBezTo>
                          <a:pt x="4369509" y="19618"/>
                          <a:pt x="4669675" y="-14101"/>
                          <a:pt x="4851146" y="0"/>
                        </a:cubicBezTo>
                        <a:cubicBezTo>
                          <a:pt x="5032617" y="14101"/>
                          <a:pt x="5377784" y="-27705"/>
                          <a:pt x="5602732" y="0"/>
                        </a:cubicBezTo>
                        <a:cubicBezTo>
                          <a:pt x="5827680" y="27705"/>
                          <a:pt x="6033362" y="-8406"/>
                          <a:pt x="6217666" y="0"/>
                        </a:cubicBezTo>
                        <a:cubicBezTo>
                          <a:pt x="6401970" y="8406"/>
                          <a:pt x="6645471" y="-21879"/>
                          <a:pt x="6832600" y="0"/>
                        </a:cubicBezTo>
                        <a:cubicBezTo>
                          <a:pt x="6824305" y="324849"/>
                          <a:pt x="6861865" y="524664"/>
                          <a:pt x="6832600" y="707579"/>
                        </a:cubicBezTo>
                        <a:cubicBezTo>
                          <a:pt x="6803335" y="890494"/>
                          <a:pt x="6839784" y="1078228"/>
                          <a:pt x="6832600" y="1377252"/>
                        </a:cubicBezTo>
                        <a:cubicBezTo>
                          <a:pt x="6825416" y="1676276"/>
                          <a:pt x="6841868" y="1820436"/>
                          <a:pt x="6832600" y="1933207"/>
                        </a:cubicBezTo>
                        <a:cubicBezTo>
                          <a:pt x="6823332" y="2045979"/>
                          <a:pt x="6848527" y="2398218"/>
                          <a:pt x="6832600" y="2602879"/>
                        </a:cubicBezTo>
                        <a:cubicBezTo>
                          <a:pt x="6816673" y="2807540"/>
                          <a:pt x="6828167" y="2938314"/>
                          <a:pt x="6832600" y="3196740"/>
                        </a:cubicBezTo>
                        <a:cubicBezTo>
                          <a:pt x="6837033" y="3455166"/>
                          <a:pt x="6803219" y="3581910"/>
                          <a:pt x="6832600" y="3790601"/>
                        </a:cubicBezTo>
                        <a:cubicBezTo>
                          <a:pt x="6606718" y="3795411"/>
                          <a:pt x="6483264" y="3814665"/>
                          <a:pt x="6149340" y="3790601"/>
                        </a:cubicBezTo>
                        <a:cubicBezTo>
                          <a:pt x="5815416" y="3766537"/>
                          <a:pt x="5694408" y="3765797"/>
                          <a:pt x="5329428" y="3790601"/>
                        </a:cubicBezTo>
                        <a:cubicBezTo>
                          <a:pt x="4964448" y="3815405"/>
                          <a:pt x="4867873" y="3769264"/>
                          <a:pt x="4577842" y="3790601"/>
                        </a:cubicBezTo>
                        <a:cubicBezTo>
                          <a:pt x="4287811" y="3811938"/>
                          <a:pt x="3930634" y="3822696"/>
                          <a:pt x="3757930" y="3790601"/>
                        </a:cubicBezTo>
                        <a:cubicBezTo>
                          <a:pt x="3585226" y="3758506"/>
                          <a:pt x="3395056" y="3762314"/>
                          <a:pt x="3142996" y="3790601"/>
                        </a:cubicBezTo>
                        <a:cubicBezTo>
                          <a:pt x="2890936" y="3818888"/>
                          <a:pt x="2673831" y="3761693"/>
                          <a:pt x="2323084" y="3790601"/>
                        </a:cubicBezTo>
                        <a:cubicBezTo>
                          <a:pt x="1972337" y="3819509"/>
                          <a:pt x="2011126" y="3790478"/>
                          <a:pt x="1708150" y="3790601"/>
                        </a:cubicBezTo>
                        <a:cubicBezTo>
                          <a:pt x="1405174" y="3790724"/>
                          <a:pt x="1366912" y="3799713"/>
                          <a:pt x="1093216" y="3790601"/>
                        </a:cubicBezTo>
                        <a:cubicBezTo>
                          <a:pt x="819520" y="3781489"/>
                          <a:pt x="304284" y="3798787"/>
                          <a:pt x="0" y="3790601"/>
                        </a:cubicBezTo>
                        <a:cubicBezTo>
                          <a:pt x="-1919" y="3478312"/>
                          <a:pt x="-28580" y="3336879"/>
                          <a:pt x="0" y="3120928"/>
                        </a:cubicBezTo>
                        <a:cubicBezTo>
                          <a:pt x="28580" y="2904977"/>
                          <a:pt x="22376" y="2782052"/>
                          <a:pt x="0" y="2489161"/>
                        </a:cubicBezTo>
                        <a:cubicBezTo>
                          <a:pt x="-22376" y="2196270"/>
                          <a:pt x="7634" y="1984499"/>
                          <a:pt x="0" y="1857394"/>
                        </a:cubicBezTo>
                        <a:cubicBezTo>
                          <a:pt x="-7634" y="1730289"/>
                          <a:pt x="16336" y="1562947"/>
                          <a:pt x="0" y="1301440"/>
                        </a:cubicBezTo>
                        <a:cubicBezTo>
                          <a:pt x="-16336" y="1039933"/>
                          <a:pt x="-21315" y="966551"/>
                          <a:pt x="0" y="745485"/>
                        </a:cubicBezTo>
                        <a:cubicBezTo>
                          <a:pt x="21315" y="524420"/>
                          <a:pt x="33509" y="21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has a total of 201 missing values in the “</a:t>
            </a:r>
            <a:r>
              <a:rPr lang="en-US" dirty="0" err="1"/>
              <a:t>bmi</a:t>
            </a:r>
            <a:r>
              <a:rPr lang="en-US" dirty="0"/>
              <a:t>” column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 / 5110 missing values represents a significant portion that cannot be overlooked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missing values are of the type “MCAR” (Missing Completely At Random)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85180-EDCE-F9D1-AD23-18217BFF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93" y="1784012"/>
            <a:ext cx="3644962" cy="4533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8FECD-E17A-55E7-6F04-976CB863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77" y="29861"/>
            <a:ext cx="1749419" cy="1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FD0F3-D77D-B5A5-B8FD-E834F2A4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630936"/>
            <a:ext cx="3894293" cy="146304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Data Visualization </a:t>
            </a:r>
            <a:br>
              <a:rPr lang="en-US" sz="3200" b="1" u="sng" dirty="0">
                <a:solidFill>
                  <a:schemeClr val="bg1"/>
                </a:solidFill>
              </a:rPr>
            </a:br>
            <a:r>
              <a:rPr lang="en-US" sz="3200" b="1" u="sng" dirty="0">
                <a:solidFill>
                  <a:schemeClr val="bg1"/>
                </a:solidFill>
              </a:rPr>
              <a:t>Revealing Imbalanced Data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BAE8-C239-364E-82F6-4CBDEC25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971" y="630936"/>
            <a:ext cx="6853900" cy="14630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Since the dataset is so highly imbalanced, we will need to use imbalanced data techniques before we can apply machine learning prediction models later in the project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5C4C01-2202-C768-2AD1-74325880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0" y="3773215"/>
            <a:ext cx="6355179" cy="1511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3DA61-33FE-5B78-A8F4-D8D2D2EB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45" y="3095005"/>
            <a:ext cx="4749451" cy="36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7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9D9B-B66A-9011-94C3-881DADBC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" y="788276"/>
            <a:ext cx="4606474" cy="15983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u="sng" dirty="0">
                <a:latin typeface="Bahnschrift SemiBold Condensed" panose="020B0502040204020203" pitchFamily="34" charset="0"/>
              </a:rPr>
              <a:t>Data Visualization:</a:t>
            </a:r>
            <a:br>
              <a:rPr lang="en-US" sz="3600" u="sng" dirty="0">
                <a:latin typeface="Bahnschrift SemiBold Condensed" panose="020B0502040204020203" pitchFamily="34" charset="0"/>
              </a:rPr>
            </a:br>
            <a:r>
              <a:rPr lang="en-US" sz="3600" u="sng" dirty="0">
                <a:latin typeface="Bahnschrift SemiBold Condensed" panose="020B0502040204020203" pitchFamily="34" charset="0"/>
              </a:rPr>
              <a:t>Connections with the Output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A5ECF-3331-24E3-F860-38CF93929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41263" y="352097"/>
            <a:ext cx="6377468" cy="2002957"/>
          </a:xfr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85725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Patient </a:t>
            </a:r>
            <a:r>
              <a:rPr lang="en-US" sz="2200" b="1" dirty="0">
                <a:latin typeface="Baskerville Old Face" panose="02020602080505020303" pitchFamily="18" charset="0"/>
              </a:rPr>
              <a:t>work types </a:t>
            </a:r>
            <a:r>
              <a:rPr lang="en-US" sz="2200" dirty="0">
                <a:latin typeface="Baskerville Old Face" panose="02020602080505020303" pitchFamily="18" charset="0"/>
              </a:rPr>
              <a:t>do not have much of a correlation with strokes</a:t>
            </a:r>
          </a:p>
          <a:p>
            <a:pPr marL="85725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While </a:t>
            </a:r>
            <a:r>
              <a:rPr lang="en-US" sz="2200" b="1" dirty="0">
                <a:latin typeface="Baskerville Old Face" panose="02020602080505020303" pitchFamily="18" charset="0"/>
              </a:rPr>
              <a:t>smoking status </a:t>
            </a:r>
            <a:r>
              <a:rPr lang="en-US" sz="2200" dirty="0">
                <a:latin typeface="Baskerville Old Face" panose="02020602080505020303" pitchFamily="18" charset="0"/>
              </a:rPr>
              <a:t>absolutely increases the density of patients who experienced a stroke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52410-D364-CAEB-F89D-F696187F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6" y="2638630"/>
            <a:ext cx="5923926" cy="3835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0F47D-D215-9FBE-BC4E-7964E292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5" y="2638630"/>
            <a:ext cx="5895753" cy="383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71A42-DB27-C764-C243-68B2821FD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2" y="42243"/>
            <a:ext cx="1009857" cy="998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678F8-99F5-1FD1-7BF7-2AECDA22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" y="42242"/>
            <a:ext cx="998381" cy="9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E3FA-B64E-9EC0-D5FD-0A1146F6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504"/>
            <a:ext cx="4846320" cy="10961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u="sng" dirty="0">
                <a:latin typeface="Bahnschrift SemiBold Condensed" panose="020B0502040204020203" pitchFamily="34" charset="0"/>
              </a:rPr>
              <a:t>Data Visualization: </a:t>
            </a:r>
            <a:br>
              <a:rPr lang="en-US" sz="3200" b="1" u="sng" dirty="0">
                <a:latin typeface="Bahnschrift SemiBold Condensed" panose="020B0502040204020203" pitchFamily="34" charset="0"/>
              </a:rPr>
            </a:br>
            <a:r>
              <a:rPr lang="en-US" sz="3200" b="1" i="0" u="sng" dirty="0">
                <a:effectLst/>
                <a:latin typeface="Bahnschrift SemiBold Condensed" panose="020B0502040204020203" pitchFamily="34" charset="0"/>
              </a:rPr>
              <a:t>Two Key Features</a:t>
            </a:r>
            <a:endParaRPr lang="en-US" sz="3200" b="1" u="sng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8795-7805-DC29-90A9-A390D1239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296" y="3866842"/>
            <a:ext cx="5315676" cy="1630070"/>
          </a:xfr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latin typeface="Bodoni MT" panose="02070603080606020203" pitchFamily="18" charset="0"/>
              </a:rPr>
              <a:t>The features: “</a:t>
            </a:r>
            <a:r>
              <a:rPr lang="en-US" sz="2800" b="1" dirty="0">
                <a:latin typeface="Bodoni MT" panose="02070603080606020203" pitchFamily="18" charset="0"/>
              </a:rPr>
              <a:t>Average Glucose Level”</a:t>
            </a:r>
            <a:r>
              <a:rPr lang="en-US" sz="2800" dirty="0">
                <a:latin typeface="Bodoni MT" panose="02070603080606020203" pitchFamily="18" charset="0"/>
              </a:rPr>
              <a:t> and </a:t>
            </a:r>
            <a:r>
              <a:rPr lang="en-US" sz="2800" b="1" dirty="0">
                <a:latin typeface="Bodoni MT" panose="02070603080606020203" pitchFamily="18" charset="0"/>
              </a:rPr>
              <a:t>“Age” </a:t>
            </a:r>
            <a:r>
              <a:rPr lang="en-US" sz="2800" dirty="0">
                <a:latin typeface="Bodoni MT" panose="02070603080606020203" pitchFamily="18" charset="0"/>
              </a:rPr>
              <a:t>are highly correlated with Stroke Incidences</a:t>
            </a:r>
          </a:p>
        </p:txBody>
      </p:sp>
      <p:pic>
        <p:nvPicPr>
          <p:cNvPr id="8" name="Picture 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48170787-01AE-E4A4-D7EF-3F46C431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7" y="64426"/>
            <a:ext cx="6986821" cy="3012186"/>
          </a:xfrm>
          <a:prstGeom prst="rect">
            <a:avLst/>
          </a:prstGeom>
        </p:spPr>
      </p:pic>
      <p:pic>
        <p:nvPicPr>
          <p:cNvPr id="6" name="Picture 5" descr="A graph of a graph showing the amount of stroke&#10;&#10;Description automatically generated with medium confidence">
            <a:extLst>
              <a:ext uri="{FF2B5EF4-FFF2-40B4-BE49-F238E27FC236}">
                <a16:creationId xmlns:a16="http://schemas.microsoft.com/office/drawing/2014/main" id="{DE70F6B7-ECE9-DF20-739D-3E35B0E9B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330" y="3184635"/>
            <a:ext cx="5949008" cy="3608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58B66-3B96-B89A-D3C0-25B7F204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88" y="1820368"/>
            <a:ext cx="1608595" cy="1295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690F3-1B98-A097-4854-0FAAB5983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643" y="1820368"/>
            <a:ext cx="2554014" cy="12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960C-7247-B81B-EBF0-5F4CE9FE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What if we Consider Combinations of Features?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519FEC-90EA-0149-CD6C-C9CE8A19EB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2552" y="1979369"/>
            <a:ext cx="5376245" cy="42406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8A1406-98DC-B6BF-CE54-6A4490A5A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488" y="2000393"/>
            <a:ext cx="5181600" cy="42721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68997-9CA2-6E66-C22B-C51D61FE3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98"/>
          <a:stretch/>
        </p:blipFill>
        <p:spPr>
          <a:xfrm>
            <a:off x="9867276" y="0"/>
            <a:ext cx="1780812" cy="17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2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C38-EFED-F383-D6A1-5699FB4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285186" cy="1325563"/>
          </a:xfrm>
        </p:spPr>
        <p:txBody>
          <a:bodyPr/>
          <a:lstStyle/>
          <a:p>
            <a:pPr algn="ctr"/>
            <a:r>
              <a:rPr lang="en-US" dirty="0"/>
              <a:t>Key Findings on “BMI” Feature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5850D3-F7B8-CBFC-F83B-284F338A40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1517" y="0"/>
            <a:ext cx="5530467" cy="3429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548AA-46C1-F4A4-2B31-BE04AFEF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455"/>
            <a:ext cx="6386584" cy="404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A372D-CE1B-53A0-52B6-D0D511C6B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33" y="3522519"/>
            <a:ext cx="5530467" cy="33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9D4286-C6F1-6309-5BDA-8EB6F829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638" y="1096563"/>
            <a:ext cx="5262386" cy="1047545"/>
          </a:xfrm>
        </p:spPr>
        <p:txBody>
          <a:bodyPr anchor="t">
            <a:normAutofit/>
          </a:bodyPr>
          <a:lstStyle/>
          <a:p>
            <a:pPr algn="ctr"/>
            <a:r>
              <a:rPr lang="en-US" sz="3200" u="sng" dirty="0">
                <a:solidFill>
                  <a:schemeClr val="accent2"/>
                </a:solidFill>
              </a:rPr>
              <a:t>Key Results of Data Visualization</a:t>
            </a:r>
          </a:p>
        </p:txBody>
      </p:sp>
      <p:pic>
        <p:nvPicPr>
          <p:cNvPr id="18" name="Picture 17" descr="Graph on document with pen">
            <a:extLst>
              <a:ext uri="{FF2B5EF4-FFF2-40B4-BE49-F238E27FC236}">
                <a16:creationId xmlns:a16="http://schemas.microsoft.com/office/drawing/2014/main" id="{2C3ACCE0-7D8B-18B7-52DE-B1C7CEF8C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1"/>
          <a:stretch/>
        </p:blipFill>
        <p:spPr>
          <a:xfrm>
            <a:off x="1" y="1"/>
            <a:ext cx="5262386" cy="3429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21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A04B66-1FCD-55CE-90D8-667A4DBC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" r="12460"/>
          <a:stretch/>
        </p:blipFill>
        <p:spPr>
          <a:xfrm>
            <a:off x="-7252" y="3429000"/>
            <a:ext cx="5269639" cy="342900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A078A46-6232-BFF9-59BA-D6A46760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638" y="2270234"/>
            <a:ext cx="5262385" cy="4340773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Certain input features like: “age”, “avg glucose level’, and “hypertension” are correlated with stroke incidences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Specific input features in the </a:t>
            </a:r>
            <a:r>
              <a:rPr lang="en-US" sz="2400" dirty="0" err="1">
                <a:solidFill>
                  <a:schemeClr val="accent2"/>
                </a:solidFill>
                <a:latin typeface="Centaur" panose="02030504050205020304" pitchFamily="18" charset="0"/>
              </a:rPr>
              <a:t>DataFrame</a:t>
            </a: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 have strong correlations with one another </a:t>
            </a:r>
            <a:r>
              <a:rPr lang="en-US" sz="2400" i="1" dirty="0">
                <a:solidFill>
                  <a:schemeClr val="accent2"/>
                </a:solidFill>
                <a:latin typeface="Centaur" panose="02030504050205020304" pitchFamily="18" charset="0"/>
              </a:rPr>
              <a:t>(especially with the “BMI” column)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The underlying connections between input features stress the use of the “wrapper method” during feature selection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Impute missing data in the “</a:t>
            </a:r>
            <a:r>
              <a:rPr lang="en-US" sz="2400" dirty="0" err="1">
                <a:solidFill>
                  <a:schemeClr val="accent2"/>
                </a:solidFill>
                <a:latin typeface="Centaur" panose="02030504050205020304" pitchFamily="18" charset="0"/>
              </a:rPr>
              <a:t>bmi</a:t>
            </a:r>
            <a:r>
              <a:rPr lang="en-US" sz="2400" dirty="0">
                <a:solidFill>
                  <a:schemeClr val="accent2"/>
                </a:solidFill>
                <a:latin typeface="Centaur" panose="02030504050205020304" pitchFamily="18" charset="0"/>
              </a:rPr>
              <a:t>” column using </a:t>
            </a:r>
            <a:r>
              <a:rPr lang="en-US" sz="2400" u="sng" dirty="0">
                <a:solidFill>
                  <a:schemeClr val="accent2"/>
                </a:solidFill>
                <a:latin typeface="Centaur" panose="02030504050205020304" pitchFamily="18" charset="0"/>
              </a:rPr>
              <a:t>linear regression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7724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13B3B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Vapor Trai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4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6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7.xml><?xml version="1.0" encoding="utf-8"?>
<a:theme xmlns:a="http://schemas.openxmlformats.org/drawingml/2006/main" name="1_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8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1603</TotalTime>
  <Words>943</Words>
  <Application>Microsoft Office PowerPoint</Application>
  <PresentationFormat>Widescreen</PresentationFormat>
  <Paragraphs>75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42" baseType="lpstr">
      <vt:lpstr>Aptos</vt:lpstr>
      <vt:lpstr>Aptos Display</vt:lpstr>
      <vt:lpstr>Arial</vt:lpstr>
      <vt:lpstr>Arial Black</vt:lpstr>
      <vt:lpstr>Bahnschrift SemiBold Condensed</vt:lpstr>
      <vt:lpstr>Baskerville Old Face</vt:lpstr>
      <vt:lpstr>Bodoni MT</vt:lpstr>
      <vt:lpstr>Cambria</vt:lpstr>
      <vt:lpstr>Cambria Math</vt:lpstr>
      <vt:lpstr>Centaur</vt:lpstr>
      <vt:lpstr>Century Gothic</vt:lpstr>
      <vt:lpstr>Corbel</vt:lpstr>
      <vt:lpstr>Gill Sans MT</vt:lpstr>
      <vt:lpstr>Times New Roman</vt:lpstr>
      <vt:lpstr>Tw Cen MT</vt:lpstr>
      <vt:lpstr>Wingdings</vt:lpstr>
      <vt:lpstr>Wingdings 3</vt:lpstr>
      <vt:lpstr>Office Theme</vt:lpstr>
      <vt:lpstr>Vapor Trail</vt:lpstr>
      <vt:lpstr>Ion</vt:lpstr>
      <vt:lpstr>1_Ion</vt:lpstr>
      <vt:lpstr>Parcel</vt:lpstr>
      <vt:lpstr>Depth</vt:lpstr>
      <vt:lpstr>1_Depth</vt:lpstr>
      <vt:lpstr>Circuit</vt:lpstr>
      <vt:lpstr>Stroke Prediction</vt:lpstr>
      <vt:lpstr>Background </vt:lpstr>
      <vt:lpstr>Data Preprocessing: Missing Values</vt:lpstr>
      <vt:lpstr>Data Visualization  Revealing Imbalanced Data</vt:lpstr>
      <vt:lpstr>Data Visualization: Connections with the Output Column</vt:lpstr>
      <vt:lpstr>Data Visualization:  Two Key Features</vt:lpstr>
      <vt:lpstr>What if we Consider Combinations of Features? </vt:lpstr>
      <vt:lpstr>Key Findings on “BMI” Feature</vt:lpstr>
      <vt:lpstr>Key Results of Data Visualization</vt:lpstr>
      <vt:lpstr>Using Linear Regression to Replace Missing “BMI” Values</vt:lpstr>
      <vt:lpstr>Feature Selection: Wrapper Method</vt:lpstr>
      <vt:lpstr>Logistic Regression Model Results</vt:lpstr>
      <vt:lpstr>Logistic Regression Model Comparisons</vt:lpstr>
      <vt:lpstr>Logistic Regression Robustness (Part 1)</vt:lpstr>
      <vt:lpstr>Logistic Regression Robustness (Part 2)</vt:lpstr>
      <vt:lpstr>Neural Network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Bryan L Pritsker</dc:creator>
  <cp:lastModifiedBy>Bryan L Pritsker</cp:lastModifiedBy>
  <cp:revision>28</cp:revision>
  <dcterms:created xsi:type="dcterms:W3CDTF">2024-05-09T01:59:11Z</dcterms:created>
  <dcterms:modified xsi:type="dcterms:W3CDTF">2024-05-13T02:42:03Z</dcterms:modified>
</cp:coreProperties>
</file>